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87" r:id="rId3"/>
    <p:sldId id="288" r:id="rId4"/>
    <p:sldId id="289" r:id="rId5"/>
    <p:sldId id="29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03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1" autoAdjust="0"/>
    <p:restoredTop sz="94660"/>
  </p:normalViewPr>
  <p:slideViewPr>
    <p:cSldViewPr snapToGrid="0">
      <p:cViewPr>
        <p:scale>
          <a:sx n="91" d="100"/>
          <a:sy n="91" d="100"/>
        </p:scale>
        <p:origin x="570" y="-2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443ECE9-8560-4454-BB71-6F0AD62E44FD}" type="datetimeFigureOut">
              <a:rPr lang="es-ES" smtClean="0"/>
              <a:t>14/01/2018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45818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43ECE9-8560-4454-BB71-6F0AD62E44FD}" type="datetimeFigureOut">
              <a:rPr lang="es-ES" smtClean="0"/>
              <a:t>14/01/2018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84685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43ECE9-8560-4454-BB71-6F0AD62E44FD}" type="datetimeFigureOut">
              <a:rPr lang="es-ES" smtClean="0"/>
              <a:t>14/01/2018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373465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43ECE9-8560-4454-BB71-6F0AD62E44FD}" type="datetimeFigureOut">
              <a:rPr lang="es-ES" smtClean="0"/>
              <a:t>14/01/2018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402040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443ECE9-8560-4454-BB71-6F0AD62E44FD}" type="datetimeFigureOut">
              <a:rPr lang="es-ES" smtClean="0"/>
              <a:t>14/01/2018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206303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443ECE9-8560-4454-BB71-6F0AD62E44FD}" type="datetimeFigureOut">
              <a:rPr lang="es-ES" smtClean="0"/>
              <a:t>14/01/2018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147499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443ECE9-8560-4454-BB71-6F0AD62E44FD}" type="datetimeFigureOut">
              <a:rPr lang="es-ES" smtClean="0"/>
              <a:t>14/01/2018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42780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443ECE9-8560-4454-BB71-6F0AD62E44FD}" type="datetimeFigureOut">
              <a:rPr lang="es-ES" smtClean="0"/>
              <a:t>14/01/2018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52547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3ECE9-8560-4454-BB71-6F0AD62E44FD}" type="datetimeFigureOut">
              <a:rPr lang="es-ES" smtClean="0"/>
              <a:t>14/01/2018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311397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443ECE9-8560-4454-BB71-6F0AD62E44FD}" type="datetimeFigureOut">
              <a:rPr lang="es-ES" smtClean="0"/>
              <a:t>14/01/2018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109508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443ECE9-8560-4454-BB71-6F0AD62E44FD}" type="datetimeFigureOut">
              <a:rPr lang="es-ES" smtClean="0"/>
              <a:t>14/01/2018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2B472A-85F9-4EC4-B614-5929DCC87459}" type="slidenum">
              <a:rPr lang="es-ES" smtClean="0"/>
              <a:t>‹Nº›</a:t>
            </a:fld>
            <a:endParaRPr lang="es-ES"/>
          </a:p>
        </p:txBody>
      </p:sp>
    </p:spTree>
    <p:extLst>
      <p:ext uri="{BB962C8B-B14F-4D97-AF65-F5344CB8AC3E}">
        <p14:creationId xmlns:p14="http://schemas.microsoft.com/office/powerpoint/2010/main" val="375690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443ECE9-8560-4454-BB71-6F0AD62E44FD}" type="datetimeFigureOut">
              <a:rPr lang="es-ES" smtClean="0"/>
              <a:t>14/01/2018</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C2B472A-85F9-4EC4-B614-5929DCC87459}" type="slidenum">
              <a:rPr lang="es-ES" smtClean="0"/>
              <a:t>‹Nº›</a:t>
            </a:fld>
            <a:endParaRPr lang="es-ES"/>
          </a:p>
        </p:txBody>
      </p:sp>
    </p:spTree>
    <p:extLst>
      <p:ext uri="{BB962C8B-B14F-4D97-AF65-F5344CB8AC3E}">
        <p14:creationId xmlns:p14="http://schemas.microsoft.com/office/powerpoint/2010/main" val="88513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160579" y="268156"/>
            <a:ext cx="1542045" cy="2317389"/>
          </a:xfrm>
          <a:prstGeom prst="rect">
            <a:avLst/>
          </a:prstGeom>
          <a:ln>
            <a:noFill/>
          </a:ln>
          <a:effectLst>
            <a:softEdge rad="112500"/>
          </a:effectLst>
        </p:spPr>
      </p:pic>
      <p:pic>
        <p:nvPicPr>
          <p:cNvPr id="7" name="Imagen 6" descr="Imagen que contiene imágenes prediseñadas&#10;&#10;Descripción generada con confianza muy alta">
            <a:extLst>
              <a:ext uri="{FF2B5EF4-FFF2-40B4-BE49-F238E27FC236}">
                <a16:creationId xmlns:a16="http://schemas.microsoft.com/office/drawing/2014/main" id="{5594A9E5-4A03-4876-86DB-47FA801B2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93" y="525818"/>
            <a:ext cx="2795752" cy="935120"/>
          </a:xfrm>
          <a:prstGeom prst="rect">
            <a:avLst/>
          </a:prstGeom>
        </p:spPr>
      </p:pic>
      <p:sp>
        <p:nvSpPr>
          <p:cNvPr id="5" name="CuadroTexto 4"/>
          <p:cNvSpPr txBox="1"/>
          <p:nvPr/>
        </p:nvSpPr>
        <p:spPr>
          <a:xfrm>
            <a:off x="157723" y="2109181"/>
            <a:ext cx="6700277" cy="4154984"/>
          </a:xfrm>
          <a:prstGeom prst="rect">
            <a:avLst/>
          </a:prstGeom>
          <a:noFill/>
        </p:spPr>
        <p:txBody>
          <a:bodyPr wrap="square" rtlCol="0">
            <a:spAutoFit/>
          </a:bodyPr>
          <a:lstStyle/>
          <a:p>
            <a:r>
              <a:rPr lang="es-ES" sz="1200" dirty="0" smtClean="0">
                <a:latin typeface="Tempus Sans ITC" panose="04020404030D07020202" pitchFamily="82" charset="0"/>
              </a:rPr>
              <a:t>La </a:t>
            </a:r>
            <a:r>
              <a:rPr lang="es-ES" sz="1200" b="1" dirty="0" smtClean="0">
                <a:latin typeface="Tempus Sans ITC" panose="04020404030D07020202" pitchFamily="82" charset="0"/>
              </a:rPr>
              <a:t>Fisioterapia</a:t>
            </a:r>
            <a:r>
              <a:rPr lang="es-ES" sz="1200" dirty="0" smtClean="0">
                <a:latin typeface="Tempus Sans ITC" panose="04020404030D07020202" pitchFamily="82" charset="0"/>
              </a:rPr>
              <a:t> es la ciencia del tratamiento físico del cuerpo; una profesión </a:t>
            </a:r>
          </a:p>
          <a:p>
            <a:r>
              <a:rPr lang="es-ES" sz="1200" dirty="0" smtClean="0">
                <a:latin typeface="Tempus Sans ITC" panose="04020404030D07020202" pitchFamily="82" charset="0"/>
              </a:rPr>
              <a:t>del ámbito sanitario cuyo principal objetivo es la promoción de la salud,</a:t>
            </a:r>
          </a:p>
          <a:p>
            <a:r>
              <a:rPr lang="es-ES" sz="1200" dirty="0" smtClean="0">
                <a:latin typeface="Tempus Sans ITC" panose="04020404030D07020202" pitchFamily="82" charset="0"/>
              </a:rPr>
              <a:t>el tratamiento de patologías neuromusculoesqueléticas y la consecución del mejor</a:t>
            </a:r>
          </a:p>
          <a:p>
            <a:r>
              <a:rPr lang="es-ES" sz="1200" dirty="0" smtClean="0">
                <a:latin typeface="Tempus Sans ITC" panose="04020404030D07020202" pitchFamily="82" charset="0"/>
              </a:rPr>
              <a:t>rendimiento de nuestro cuerpo.</a:t>
            </a:r>
          </a:p>
          <a:p>
            <a:endParaRPr lang="es-ES" sz="1200" dirty="0">
              <a:latin typeface="Tempus Sans ITC" panose="04020404030D07020202" pitchFamily="82" charset="0"/>
            </a:endParaRPr>
          </a:p>
          <a:p>
            <a:r>
              <a:rPr lang="es-ES" sz="1200" dirty="0" smtClean="0">
                <a:latin typeface="Tempus Sans ITC" panose="04020404030D07020202" pitchFamily="82" charset="0"/>
              </a:rPr>
              <a:t>La </a:t>
            </a:r>
            <a:r>
              <a:rPr lang="es-ES" sz="1200" b="1" dirty="0" err="1" smtClean="0">
                <a:latin typeface="Tempus Sans ITC" panose="04020404030D07020202" pitchFamily="82" charset="0"/>
              </a:rPr>
              <a:t>Nutrigenómica</a:t>
            </a:r>
            <a:r>
              <a:rPr lang="es-ES" sz="1200" dirty="0" smtClean="0">
                <a:latin typeface="Tempus Sans ITC" panose="04020404030D07020202" pitchFamily="82" charset="0"/>
              </a:rPr>
              <a:t> es una rama de la genómica que aplica las propiedades de los alimentos</a:t>
            </a:r>
          </a:p>
          <a:p>
            <a:r>
              <a:rPr lang="es-ES" sz="1200" dirty="0">
                <a:latin typeface="Tempus Sans ITC" panose="04020404030D07020202" pitchFamily="82" charset="0"/>
              </a:rPr>
              <a:t>s</a:t>
            </a:r>
            <a:r>
              <a:rPr lang="es-ES" sz="1200" dirty="0" smtClean="0">
                <a:latin typeface="Tempus Sans ITC" panose="04020404030D07020202" pitchFamily="82" charset="0"/>
              </a:rPr>
              <a:t>obre la expresión de la genética individual, con el fin de mejorar u optimizar la salud de </a:t>
            </a:r>
          </a:p>
          <a:p>
            <a:r>
              <a:rPr lang="es-ES" sz="1200" dirty="0">
                <a:latin typeface="Tempus Sans ITC" panose="04020404030D07020202" pitchFamily="82" charset="0"/>
              </a:rPr>
              <a:t>c</a:t>
            </a:r>
            <a:r>
              <a:rPr lang="es-ES" sz="1200" dirty="0" smtClean="0">
                <a:latin typeface="Tempus Sans ITC" panose="04020404030D07020202" pitchFamily="82" charset="0"/>
              </a:rPr>
              <a:t>ada persona.</a:t>
            </a:r>
          </a:p>
          <a:p>
            <a:endParaRPr lang="es-ES" sz="1200" dirty="0">
              <a:latin typeface="Tempus Sans ITC" panose="04020404030D07020202" pitchFamily="82" charset="0"/>
            </a:endParaRPr>
          </a:p>
          <a:p>
            <a:r>
              <a:rPr lang="es-ES" sz="1200" dirty="0" smtClean="0">
                <a:latin typeface="Tempus Sans ITC" panose="04020404030D07020202" pitchFamily="82" charset="0"/>
              </a:rPr>
              <a:t>La</a:t>
            </a:r>
            <a:r>
              <a:rPr lang="es-ES" sz="1200" b="1" dirty="0" smtClean="0">
                <a:latin typeface="Tempus Sans ITC" panose="04020404030D07020202" pitchFamily="82" charset="0"/>
              </a:rPr>
              <a:t> FISIOGENÓMICA </a:t>
            </a:r>
            <a:r>
              <a:rPr lang="es-ES" sz="1200" dirty="0" smtClean="0">
                <a:latin typeface="Tempus Sans ITC" panose="04020404030D07020202" pitchFamily="82" charset="0"/>
              </a:rPr>
              <a:t>es una especialidad en la que se desarrolla la </a:t>
            </a:r>
            <a:r>
              <a:rPr lang="es-ES" sz="1200" dirty="0" err="1" smtClean="0">
                <a:latin typeface="Tempus Sans ITC" panose="04020404030D07020202" pitchFamily="82" charset="0"/>
              </a:rPr>
              <a:t>nutrigenómica</a:t>
            </a:r>
            <a:r>
              <a:rPr lang="es-ES" sz="1200" dirty="0">
                <a:latin typeface="Tempus Sans ITC" panose="04020404030D07020202" pitchFamily="82" charset="0"/>
              </a:rPr>
              <a:t> </a:t>
            </a:r>
            <a:r>
              <a:rPr lang="es-ES" sz="1200" dirty="0" smtClean="0">
                <a:latin typeface="Tempus Sans ITC" panose="04020404030D07020202" pitchFamily="82" charset="0"/>
              </a:rPr>
              <a:t>para mejorar la </a:t>
            </a:r>
          </a:p>
          <a:p>
            <a:r>
              <a:rPr lang="es-ES" sz="1200" dirty="0" smtClean="0">
                <a:latin typeface="Tempus Sans ITC" panose="04020404030D07020202" pitchFamily="82" charset="0"/>
              </a:rPr>
              <a:t>patología propia de la fisioterapia, teniendo en cuenta cómo influye los nutrientes saludables en </a:t>
            </a:r>
          </a:p>
          <a:p>
            <a:r>
              <a:rPr lang="es-ES" sz="1200" dirty="0">
                <a:latin typeface="Tempus Sans ITC" panose="04020404030D07020202" pitchFamily="82" charset="0"/>
              </a:rPr>
              <a:t>t</a:t>
            </a:r>
            <a:r>
              <a:rPr lang="es-ES" sz="1200" dirty="0" smtClean="0">
                <a:latin typeface="Tempus Sans ITC" panose="04020404030D07020202" pitchFamily="82" charset="0"/>
              </a:rPr>
              <a:t>odo el organismo, y cómo una nutrición incorrecta puede desencadenar una patología</a:t>
            </a:r>
          </a:p>
          <a:p>
            <a:r>
              <a:rPr lang="es-ES" sz="1200" dirty="0">
                <a:latin typeface="Tempus Sans ITC" panose="04020404030D07020202" pitchFamily="82" charset="0"/>
              </a:rPr>
              <a:t>f</a:t>
            </a:r>
            <a:r>
              <a:rPr lang="es-ES" sz="1200" dirty="0" smtClean="0">
                <a:latin typeface="Tempus Sans ITC" panose="04020404030D07020202" pitchFamily="82" charset="0"/>
              </a:rPr>
              <a:t>isioterápica o médica.  </a:t>
            </a:r>
          </a:p>
          <a:p>
            <a:endParaRPr lang="es-ES" sz="1200" dirty="0">
              <a:latin typeface="Tempus Sans ITC" panose="04020404030D07020202" pitchFamily="82" charset="0"/>
            </a:endParaRPr>
          </a:p>
          <a:p>
            <a:r>
              <a:rPr lang="es-ES" sz="1200" dirty="0" smtClean="0">
                <a:latin typeface="Tempus Sans ITC" panose="04020404030D07020202" pitchFamily="82" charset="0"/>
              </a:rPr>
              <a:t>En fisiogenómica nos encontramos en la tesitura de enfrentarnos a patologías para mejorar síntomas.</a:t>
            </a:r>
          </a:p>
          <a:p>
            <a:r>
              <a:rPr lang="es-ES" sz="1200" dirty="0" smtClean="0">
                <a:latin typeface="Tempus Sans ITC" panose="04020404030D07020202" pitchFamily="82" charset="0"/>
              </a:rPr>
              <a:t>No se puede aliviar un dolor lumbar provocado por una inflamación del útero en la endometriosis, sin </a:t>
            </a:r>
          </a:p>
          <a:p>
            <a:r>
              <a:rPr lang="es-ES" sz="1200" dirty="0">
                <a:latin typeface="Tempus Sans ITC" panose="04020404030D07020202" pitchFamily="82" charset="0"/>
              </a:rPr>
              <a:t>m</a:t>
            </a:r>
            <a:r>
              <a:rPr lang="es-ES" sz="1200" dirty="0" smtClean="0">
                <a:latin typeface="Tempus Sans ITC" panose="04020404030D07020202" pitchFamily="82" charset="0"/>
              </a:rPr>
              <a:t>ejorar la endometriosis... </a:t>
            </a:r>
          </a:p>
          <a:p>
            <a:endParaRPr lang="es-ES" sz="1200" dirty="0">
              <a:latin typeface="Tempus Sans ITC" panose="04020404030D07020202" pitchFamily="82" charset="0"/>
            </a:endParaRPr>
          </a:p>
          <a:p>
            <a:r>
              <a:rPr lang="es-ES" sz="1200" i="1" dirty="0" smtClean="0">
                <a:latin typeface="Tempus Sans ITC" panose="04020404030D07020202" pitchFamily="82" charset="0"/>
              </a:rPr>
              <a:t>Es más importante darle vida a los años y no años a la vida…</a:t>
            </a:r>
          </a:p>
          <a:p>
            <a:endParaRPr lang="es-ES" sz="1200" dirty="0" smtClean="0">
              <a:latin typeface="Tempus Sans ITC" panose="04020404030D07020202" pitchFamily="82" charset="0"/>
            </a:endParaRPr>
          </a:p>
          <a:p>
            <a:endParaRPr lang="es-ES" sz="1200" dirty="0" smtClean="0">
              <a:latin typeface="Tempus Sans ITC" panose="04020404030D07020202" pitchFamily="82" charset="0"/>
            </a:endParaRPr>
          </a:p>
          <a:p>
            <a:endParaRPr lang="es-ES" sz="1200" dirty="0">
              <a:latin typeface="Tempus Sans ITC" panose="04020404030D07020202" pitchFamily="82" charset="0"/>
            </a:endParaRPr>
          </a:p>
        </p:txBody>
      </p:sp>
      <p:pic>
        <p:nvPicPr>
          <p:cNvPr id="8" name="Imagen 7"/>
          <p:cNvPicPr>
            <a:picLocks noChangeAspect="1"/>
          </p:cNvPicPr>
          <p:nvPr/>
        </p:nvPicPr>
        <p:blipFill>
          <a:blip r:embed="rId4"/>
          <a:stretch>
            <a:fillRect/>
          </a:stretch>
        </p:blipFill>
        <p:spPr>
          <a:xfrm>
            <a:off x="889772" y="6912408"/>
            <a:ext cx="5041829" cy="830317"/>
          </a:xfrm>
          <a:prstGeom prst="rect">
            <a:avLst/>
          </a:prstGeom>
        </p:spPr>
      </p:pic>
      <p:pic>
        <p:nvPicPr>
          <p:cNvPr id="9" name="Imagen 8"/>
          <p:cNvPicPr>
            <a:picLocks noChangeAspect="1"/>
          </p:cNvPicPr>
          <p:nvPr/>
        </p:nvPicPr>
        <p:blipFill>
          <a:blip r:embed="rId5"/>
          <a:stretch>
            <a:fillRect/>
          </a:stretch>
        </p:blipFill>
        <p:spPr>
          <a:xfrm>
            <a:off x="1462475" y="6405390"/>
            <a:ext cx="4090771" cy="121931"/>
          </a:xfrm>
          <a:prstGeom prst="rect">
            <a:avLst/>
          </a:prstGeom>
        </p:spPr>
      </p:pic>
      <p:pic>
        <p:nvPicPr>
          <p:cNvPr id="11" name="Imagen 10"/>
          <p:cNvPicPr>
            <a:picLocks noChangeAspect="1"/>
          </p:cNvPicPr>
          <p:nvPr/>
        </p:nvPicPr>
        <p:blipFill>
          <a:blip r:embed="rId6"/>
          <a:stretch>
            <a:fillRect/>
          </a:stretch>
        </p:blipFill>
        <p:spPr>
          <a:xfrm>
            <a:off x="544211" y="7742725"/>
            <a:ext cx="2737341" cy="2017951"/>
          </a:xfrm>
          <a:prstGeom prst="rect">
            <a:avLst/>
          </a:prstGeom>
        </p:spPr>
      </p:pic>
    </p:spTree>
    <p:extLst>
      <p:ext uri="{BB962C8B-B14F-4D97-AF65-F5344CB8AC3E}">
        <p14:creationId xmlns:p14="http://schemas.microsoft.com/office/powerpoint/2010/main" val="140989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80690" y="35014"/>
            <a:ext cx="942955" cy="1192782"/>
          </a:xfrm>
          <a:prstGeom prst="rect">
            <a:avLst/>
          </a:prstGeom>
          <a:ln>
            <a:noFill/>
          </a:ln>
          <a:effectLst>
            <a:softEdge rad="112500"/>
          </a:effectLst>
        </p:spPr>
      </p:pic>
      <p:pic>
        <p:nvPicPr>
          <p:cNvPr id="7" name="Imagen 6" descr="Imagen que contiene imágenes prediseñadas&#10;&#10;Descripción generada con confianza muy alta">
            <a:extLst>
              <a:ext uri="{FF2B5EF4-FFF2-40B4-BE49-F238E27FC236}">
                <a16:creationId xmlns:a16="http://schemas.microsoft.com/office/drawing/2014/main" id="{5594A9E5-4A03-4876-86DB-47FA801B21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082" y="91230"/>
            <a:ext cx="2322786" cy="609299"/>
          </a:xfrm>
          <a:prstGeom prst="rect">
            <a:avLst/>
          </a:prstGeom>
        </p:spPr>
      </p:pic>
      <p:sp>
        <p:nvSpPr>
          <p:cNvPr id="5" name="CuadroTexto 4"/>
          <p:cNvSpPr txBox="1"/>
          <p:nvPr/>
        </p:nvSpPr>
        <p:spPr>
          <a:xfrm>
            <a:off x="157723" y="864548"/>
            <a:ext cx="6700277" cy="6986528"/>
          </a:xfrm>
          <a:prstGeom prst="rect">
            <a:avLst/>
          </a:prstGeom>
          <a:noFill/>
        </p:spPr>
        <p:txBody>
          <a:bodyPr wrap="square" rtlCol="0">
            <a:spAutoFit/>
          </a:bodyPr>
          <a:lstStyle/>
          <a:p>
            <a:pPr algn="ctr"/>
            <a:r>
              <a:rPr lang="es-ES" sz="1600" b="1" u="sng" dirty="0">
                <a:latin typeface="Tempus Sans ITC" panose="04020404030D07020202" pitchFamily="82" charset="0"/>
              </a:rPr>
              <a:t>ENDOMETRIOSIS. Tratamiento basado en la </a:t>
            </a:r>
            <a:r>
              <a:rPr lang="es-ES" sz="1600" b="1" u="sng" dirty="0" smtClean="0">
                <a:latin typeface="Tempus Sans ITC" panose="04020404030D07020202" pitchFamily="82" charset="0"/>
              </a:rPr>
              <a:t>evidencia</a:t>
            </a:r>
          </a:p>
          <a:p>
            <a:endParaRPr lang="es-ES" sz="1200" dirty="0">
              <a:latin typeface="Tempus Sans ITC" panose="04020404030D07020202" pitchFamily="82" charset="0"/>
            </a:endParaRPr>
          </a:p>
          <a:p>
            <a:endParaRPr lang="es-ES" sz="1200" dirty="0">
              <a:latin typeface="Tempus Sans ITC" panose="04020404030D07020202" pitchFamily="82" charset="0"/>
            </a:endParaRPr>
          </a:p>
          <a:p>
            <a:r>
              <a:rPr lang="es-ES" sz="1200" dirty="0" smtClean="0">
                <a:latin typeface="Tempus Sans ITC" panose="04020404030D07020202" pitchFamily="82" charset="0"/>
              </a:rPr>
              <a:t>	La </a:t>
            </a:r>
            <a:r>
              <a:rPr lang="es-ES" sz="1200" dirty="0">
                <a:latin typeface="Tempus Sans ITC" panose="04020404030D07020202" pitchFamily="82" charset="0"/>
              </a:rPr>
              <a:t>endometriosis es una enfermedad benigna que afecta a las mujeres durante su vida reproductiva. Si el endometrio, que se sitúa </a:t>
            </a:r>
            <a:r>
              <a:rPr lang="es-ES" sz="1200" dirty="0" smtClean="0">
                <a:latin typeface="Tempus Sans ITC" panose="04020404030D07020202" pitchFamily="82" charset="0"/>
              </a:rPr>
              <a:t>dentro </a:t>
            </a:r>
            <a:r>
              <a:rPr lang="es-ES" sz="1200" dirty="0">
                <a:latin typeface="Tempus Sans ITC" panose="04020404030D07020202" pitchFamily="82" charset="0"/>
              </a:rPr>
              <a:t>del útero</a:t>
            </a:r>
            <a:r>
              <a:rPr lang="es-ES" sz="1200" dirty="0" smtClean="0">
                <a:latin typeface="Tempus Sans ITC" panose="04020404030D07020202" pitchFamily="82" charset="0"/>
              </a:rPr>
              <a:t>, se </a:t>
            </a:r>
            <a:r>
              <a:rPr lang="es-ES" sz="1200" dirty="0">
                <a:latin typeface="Tempus Sans ITC" panose="04020404030D07020202" pitchFamily="82" charset="0"/>
              </a:rPr>
              <a:t>desarrolla </a:t>
            </a:r>
            <a:r>
              <a:rPr lang="es-ES" sz="1200" dirty="0" smtClean="0">
                <a:latin typeface="Tempus Sans ITC" panose="04020404030D07020202" pitchFamily="82" charset="0"/>
              </a:rPr>
              <a:t>incorrectamente, </a:t>
            </a:r>
            <a:r>
              <a:rPr lang="es-ES" sz="1200" dirty="0">
                <a:latin typeface="Tempus Sans ITC" panose="04020404030D07020202" pitchFamily="82" charset="0"/>
              </a:rPr>
              <a:t>puede asentarse en cualquier lugar del abdomen. Puede provocar implantes (placas pequeñas), nódulos (placas grandes) y </a:t>
            </a:r>
            <a:r>
              <a:rPr lang="es-ES" sz="1200" dirty="0" err="1">
                <a:latin typeface="Tempus Sans ITC" panose="04020404030D07020202" pitchFamily="82" charset="0"/>
              </a:rPr>
              <a:t>endometriomas</a:t>
            </a:r>
            <a:r>
              <a:rPr lang="es-ES" sz="1200" dirty="0">
                <a:latin typeface="Tempus Sans ITC" panose="04020404030D07020202" pitchFamily="82" charset="0"/>
              </a:rPr>
              <a:t> (quistes en los ovarios</a:t>
            </a:r>
            <a:r>
              <a:rPr lang="es-ES" sz="1200" dirty="0" smtClean="0">
                <a:latin typeface="Tempus Sans ITC" panose="04020404030D07020202" pitchFamily="82" charset="0"/>
              </a:rPr>
              <a:t>).</a:t>
            </a:r>
          </a:p>
          <a:p>
            <a:endParaRPr lang="es-ES" sz="1200" dirty="0">
              <a:latin typeface="Tempus Sans ITC" panose="04020404030D07020202" pitchFamily="82" charset="0"/>
            </a:endParaRPr>
          </a:p>
          <a:p>
            <a:r>
              <a:rPr lang="es-ES" sz="1200" dirty="0" smtClean="0">
                <a:latin typeface="Tempus Sans ITC" panose="04020404030D07020202" pitchFamily="82" charset="0"/>
              </a:rPr>
              <a:t>	La </a:t>
            </a:r>
            <a:r>
              <a:rPr lang="es-ES" sz="1200" dirty="0">
                <a:latin typeface="Tempus Sans ITC" panose="04020404030D07020202" pitchFamily="82" charset="0"/>
              </a:rPr>
              <a:t>endometriosis es un proceso de evolución imprevisible. Algunas mujeres presentan pequeños implantes que no se modifican, mientras que en otras puede desarrollarse extensamente dentro de la pelvis. Es una enfermedad inflamatoria, lo que a su vez ocasiona adherencias entre órganos.</a:t>
            </a:r>
          </a:p>
          <a:p>
            <a:endParaRPr lang="es-ES" sz="1200" dirty="0">
              <a:latin typeface="Tempus Sans ITC" panose="04020404030D07020202" pitchFamily="82" charset="0"/>
            </a:endParaRPr>
          </a:p>
          <a:p>
            <a:r>
              <a:rPr lang="es-ES" sz="1200" b="1" dirty="0" smtClean="0">
                <a:latin typeface="Tempus Sans ITC" panose="04020404030D07020202" pitchFamily="82" charset="0"/>
              </a:rPr>
              <a:t>SÍNTOMAS:</a:t>
            </a:r>
          </a:p>
          <a:p>
            <a:endParaRPr lang="es-ES" sz="1200" dirty="0">
              <a:latin typeface="Tempus Sans ITC" panose="04020404030D07020202" pitchFamily="82" charset="0"/>
            </a:endParaRPr>
          </a:p>
          <a:p>
            <a:r>
              <a:rPr lang="es-ES" sz="1200" dirty="0">
                <a:latin typeface="Tempus Sans ITC" panose="04020404030D07020202" pitchFamily="82" charset="0"/>
              </a:rPr>
              <a:t>•	Dismenorrea o dolor menstrual: Ese dolor suele deberse a la formación de las prostaglandinas, que provocan fuertes contracciones uterinas.</a:t>
            </a:r>
          </a:p>
          <a:p>
            <a:r>
              <a:rPr lang="es-ES" sz="1200" dirty="0">
                <a:latin typeface="Tempus Sans ITC" panose="04020404030D07020202" pitchFamily="82" charset="0"/>
              </a:rPr>
              <a:t>•	</a:t>
            </a:r>
            <a:r>
              <a:rPr lang="es-ES" sz="1200" dirty="0" err="1">
                <a:latin typeface="Tempus Sans ITC" panose="04020404030D07020202" pitchFamily="82" charset="0"/>
              </a:rPr>
              <a:t>Dispareunia</a:t>
            </a:r>
            <a:r>
              <a:rPr lang="es-ES" sz="1200" dirty="0">
                <a:latin typeface="Tempus Sans ITC" panose="04020404030D07020202" pitchFamily="82" charset="0"/>
              </a:rPr>
              <a:t> o dolor con las relaciones sexuales: La penetración vaginal puede presionar alguna zona con afectación por endometriosis: ovarios, techo vaginal y ligamentos </a:t>
            </a:r>
            <a:r>
              <a:rPr lang="es-ES" sz="1200" dirty="0" err="1">
                <a:latin typeface="Tempus Sans ITC" panose="04020404030D07020202" pitchFamily="82" charset="0"/>
              </a:rPr>
              <a:t>uterosacros</a:t>
            </a:r>
            <a:r>
              <a:rPr lang="es-ES" sz="1200" dirty="0">
                <a:latin typeface="Tempus Sans ITC" panose="04020404030D07020202" pitchFamily="82" charset="0"/>
              </a:rPr>
              <a:t>.</a:t>
            </a:r>
          </a:p>
          <a:p>
            <a:r>
              <a:rPr lang="es-ES" sz="1200" dirty="0">
                <a:latin typeface="Tempus Sans ITC" panose="04020404030D07020202" pitchFamily="82" charset="0"/>
              </a:rPr>
              <a:t>•	Sangrado uterino anómalo.</a:t>
            </a:r>
          </a:p>
          <a:p>
            <a:r>
              <a:rPr lang="es-ES" sz="1200" dirty="0">
                <a:latin typeface="Tempus Sans ITC" panose="04020404030D07020202" pitchFamily="82" charset="0"/>
              </a:rPr>
              <a:t>•	Problemas reproductivos</a:t>
            </a:r>
          </a:p>
          <a:p>
            <a:r>
              <a:rPr lang="es-ES" sz="1200" dirty="0">
                <a:latin typeface="Tempus Sans ITC" panose="04020404030D07020202" pitchFamily="82" charset="0"/>
              </a:rPr>
              <a:t>•	La endometriosis es una de las más importantes causas de infertilidad y disminuye las tasas de éxito en las técnicas de fertilidad. También produce abortos, </a:t>
            </a:r>
            <a:r>
              <a:rPr lang="es-ES" sz="1200" dirty="0" err="1">
                <a:latin typeface="Tempus Sans ITC" panose="04020404030D07020202" pitchFamily="82" charset="0"/>
              </a:rPr>
              <a:t>placentitis</a:t>
            </a:r>
            <a:r>
              <a:rPr lang="es-ES" sz="1200" dirty="0">
                <a:latin typeface="Tempus Sans ITC" panose="04020404030D07020202" pitchFamily="82" charset="0"/>
              </a:rPr>
              <a:t>, infecciones intrauterinas, etc.</a:t>
            </a:r>
          </a:p>
          <a:p>
            <a:endParaRPr lang="es-ES" sz="1200" dirty="0">
              <a:latin typeface="Tempus Sans ITC" panose="04020404030D07020202" pitchFamily="82" charset="0"/>
            </a:endParaRPr>
          </a:p>
          <a:p>
            <a:r>
              <a:rPr lang="es-ES" sz="1200" b="1" dirty="0">
                <a:latin typeface="Tempus Sans ITC" panose="04020404030D07020202" pitchFamily="82" charset="0"/>
              </a:rPr>
              <a:t>CAUSAS</a:t>
            </a:r>
            <a:r>
              <a:rPr lang="es-ES" sz="1200" b="1" dirty="0" smtClean="0">
                <a:latin typeface="Tempus Sans ITC" panose="04020404030D07020202" pitchFamily="82" charset="0"/>
              </a:rPr>
              <a:t>:</a:t>
            </a:r>
          </a:p>
          <a:p>
            <a:endParaRPr lang="es-ES" sz="1200" dirty="0">
              <a:latin typeface="Tempus Sans ITC" panose="04020404030D07020202" pitchFamily="82" charset="0"/>
            </a:endParaRPr>
          </a:p>
          <a:p>
            <a:r>
              <a:rPr lang="es-ES" sz="1200" dirty="0">
                <a:latin typeface="Tempus Sans ITC" panose="04020404030D07020202" pitchFamily="82" charset="0"/>
              </a:rPr>
              <a:t>•	Infección bacteriana “latente”</a:t>
            </a:r>
          </a:p>
          <a:p>
            <a:r>
              <a:rPr lang="es-ES" sz="1200" dirty="0">
                <a:latin typeface="Tempus Sans ITC" panose="04020404030D07020202" pitchFamily="82" charset="0"/>
              </a:rPr>
              <a:t>•	Aumento de estrógenos (endógenos o exógenos)</a:t>
            </a:r>
          </a:p>
          <a:p>
            <a:r>
              <a:rPr lang="es-ES" sz="1200" dirty="0">
                <a:latin typeface="Tempus Sans ITC" panose="04020404030D07020202" pitchFamily="82" charset="0"/>
              </a:rPr>
              <a:t>•	Alteración de la </a:t>
            </a:r>
            <a:r>
              <a:rPr lang="es-ES" sz="1200" dirty="0" err="1">
                <a:latin typeface="Tempus Sans ITC" panose="04020404030D07020202" pitchFamily="82" charset="0"/>
              </a:rPr>
              <a:t>microbiota</a:t>
            </a:r>
            <a:r>
              <a:rPr lang="es-ES" sz="1200" dirty="0">
                <a:latin typeface="Tempus Sans ITC" panose="04020404030D07020202" pitchFamily="82" charset="0"/>
              </a:rPr>
              <a:t> intestinal</a:t>
            </a:r>
          </a:p>
          <a:p>
            <a:r>
              <a:rPr lang="es-ES" sz="1200" dirty="0">
                <a:latin typeface="Tempus Sans ITC" panose="04020404030D07020202" pitchFamily="82" charset="0"/>
              </a:rPr>
              <a:t>•	Balance incorrecto de los AGPI</a:t>
            </a:r>
          </a:p>
          <a:p>
            <a:r>
              <a:rPr lang="es-ES" sz="1200" dirty="0">
                <a:latin typeface="Tempus Sans ITC" panose="04020404030D07020202" pitchFamily="82" charset="0"/>
              </a:rPr>
              <a:t>•	Exceso de ácidos grasos </a:t>
            </a:r>
            <a:r>
              <a:rPr lang="es-ES" sz="1200" dirty="0" err="1">
                <a:latin typeface="Tempus Sans ITC" panose="04020404030D07020202" pitchFamily="82" charset="0"/>
              </a:rPr>
              <a:t>proinflamatorios</a:t>
            </a:r>
            <a:endParaRPr lang="es-ES" sz="1200" dirty="0">
              <a:latin typeface="Tempus Sans ITC" panose="04020404030D07020202" pitchFamily="82" charset="0"/>
            </a:endParaRPr>
          </a:p>
          <a:p>
            <a:r>
              <a:rPr lang="es-ES" sz="1200" dirty="0">
                <a:latin typeface="Tempus Sans ITC" panose="04020404030D07020202" pitchFamily="82" charset="0"/>
              </a:rPr>
              <a:t>•	Aumento de la </a:t>
            </a:r>
            <a:r>
              <a:rPr lang="es-ES" sz="1200" dirty="0" err="1">
                <a:latin typeface="Tempus Sans ITC" panose="04020404030D07020202" pitchFamily="82" charset="0"/>
              </a:rPr>
              <a:t>aromatasa</a:t>
            </a:r>
            <a:r>
              <a:rPr lang="es-ES" sz="1200" dirty="0">
                <a:latin typeface="Tempus Sans ITC" panose="04020404030D07020202" pitchFamily="82" charset="0"/>
              </a:rPr>
              <a:t> que convierte precursores a estrógenos</a:t>
            </a:r>
          </a:p>
          <a:p>
            <a:r>
              <a:rPr lang="es-ES" sz="1200" dirty="0">
                <a:latin typeface="Tempus Sans ITC" panose="04020404030D07020202" pitchFamily="82" charset="0"/>
              </a:rPr>
              <a:t>•	Estrés y Radicales libres</a:t>
            </a:r>
          </a:p>
          <a:p>
            <a:r>
              <a:rPr lang="es-ES" sz="1200" dirty="0">
                <a:latin typeface="Tempus Sans ITC" panose="04020404030D07020202" pitchFamily="82" charset="0"/>
              </a:rPr>
              <a:t>•	Gluten</a:t>
            </a:r>
          </a:p>
          <a:p>
            <a:endParaRPr lang="es-ES" sz="1200" dirty="0" smtClean="0">
              <a:latin typeface="Tempus Sans ITC" panose="04020404030D07020202" pitchFamily="82" charset="0"/>
            </a:endParaRPr>
          </a:p>
          <a:p>
            <a:endParaRPr lang="es-ES" sz="1200" dirty="0" smtClean="0">
              <a:latin typeface="Tempus Sans ITC" panose="04020404030D07020202" pitchFamily="82" charset="0"/>
            </a:endParaRPr>
          </a:p>
          <a:p>
            <a:endParaRPr lang="es-ES" sz="1200" dirty="0">
              <a:latin typeface="Tempus Sans ITC" panose="04020404030D07020202" pitchFamily="82" charset="0"/>
            </a:endParaRPr>
          </a:p>
        </p:txBody>
      </p:sp>
      <p:pic>
        <p:nvPicPr>
          <p:cNvPr id="11" name="Imagen 10"/>
          <p:cNvPicPr>
            <a:picLocks noChangeAspect="1"/>
          </p:cNvPicPr>
          <p:nvPr/>
        </p:nvPicPr>
        <p:blipFill>
          <a:blip r:embed="rId4"/>
          <a:stretch>
            <a:fillRect/>
          </a:stretch>
        </p:blipFill>
        <p:spPr>
          <a:xfrm>
            <a:off x="544211" y="7742725"/>
            <a:ext cx="2737341" cy="2017951"/>
          </a:xfrm>
          <a:prstGeom prst="rect">
            <a:avLst/>
          </a:prstGeom>
        </p:spPr>
      </p:pic>
    </p:spTree>
    <p:extLst>
      <p:ext uri="{BB962C8B-B14F-4D97-AF65-F5344CB8AC3E}">
        <p14:creationId xmlns:p14="http://schemas.microsoft.com/office/powerpoint/2010/main" val="391608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80690" y="35014"/>
            <a:ext cx="942955" cy="1192782"/>
          </a:xfrm>
          <a:prstGeom prst="rect">
            <a:avLst/>
          </a:prstGeom>
          <a:ln>
            <a:noFill/>
          </a:ln>
          <a:effectLst>
            <a:softEdge rad="112500"/>
          </a:effectLst>
        </p:spPr>
      </p:pic>
      <p:pic>
        <p:nvPicPr>
          <p:cNvPr id="7" name="Imagen 6" descr="Imagen que contiene imágenes prediseñadas&#10;&#10;Descripción generada con confianza muy alta">
            <a:extLst>
              <a:ext uri="{FF2B5EF4-FFF2-40B4-BE49-F238E27FC236}">
                <a16:creationId xmlns:a16="http://schemas.microsoft.com/office/drawing/2014/main" id="{5594A9E5-4A03-4876-86DB-47FA801B21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082" y="91230"/>
            <a:ext cx="2322786" cy="609299"/>
          </a:xfrm>
          <a:prstGeom prst="rect">
            <a:avLst/>
          </a:prstGeom>
        </p:spPr>
      </p:pic>
      <p:sp>
        <p:nvSpPr>
          <p:cNvPr id="5" name="CuadroTexto 4"/>
          <p:cNvSpPr txBox="1"/>
          <p:nvPr/>
        </p:nvSpPr>
        <p:spPr>
          <a:xfrm>
            <a:off x="157723" y="864548"/>
            <a:ext cx="6700277" cy="7355860"/>
          </a:xfrm>
          <a:prstGeom prst="rect">
            <a:avLst/>
          </a:prstGeom>
          <a:noFill/>
        </p:spPr>
        <p:txBody>
          <a:bodyPr wrap="square" rtlCol="0">
            <a:spAutoFit/>
          </a:bodyPr>
          <a:lstStyle/>
          <a:p>
            <a:pPr algn="ctr"/>
            <a:r>
              <a:rPr lang="es-ES" sz="1600" b="1" u="sng" dirty="0">
                <a:latin typeface="Tempus Sans ITC" panose="04020404030D07020202" pitchFamily="82" charset="0"/>
              </a:rPr>
              <a:t>ENDOMETRIOSIS. Tratamiento basado en la </a:t>
            </a:r>
            <a:r>
              <a:rPr lang="es-ES" sz="1600" b="1" u="sng" dirty="0" smtClean="0">
                <a:latin typeface="Tempus Sans ITC" panose="04020404030D07020202" pitchFamily="82" charset="0"/>
              </a:rPr>
              <a:t>evidencia</a:t>
            </a:r>
          </a:p>
          <a:p>
            <a:endParaRPr lang="es-ES" sz="1200" dirty="0">
              <a:latin typeface="Tempus Sans ITC" panose="04020404030D07020202" pitchFamily="82" charset="0"/>
            </a:endParaRPr>
          </a:p>
          <a:p>
            <a:endParaRPr lang="es-ES" sz="1200" dirty="0">
              <a:latin typeface="Tempus Sans ITC" panose="04020404030D07020202" pitchFamily="82" charset="0"/>
            </a:endParaRPr>
          </a:p>
          <a:p>
            <a:r>
              <a:rPr lang="es-ES" sz="1200" b="1" dirty="0" smtClean="0">
                <a:latin typeface="Tempus Sans ITC" panose="04020404030D07020202" pitchFamily="82" charset="0"/>
              </a:rPr>
              <a:t>RECOMENDACIONES:</a:t>
            </a:r>
          </a:p>
          <a:p>
            <a:endParaRPr lang="es-ES" sz="1200" b="1" dirty="0">
              <a:latin typeface="Tempus Sans ITC" panose="04020404030D07020202" pitchFamily="82" charset="0"/>
            </a:endParaRPr>
          </a:p>
          <a:p>
            <a:r>
              <a:rPr lang="es-ES" sz="1200" dirty="0">
                <a:latin typeface="Tempus Sans ITC" panose="04020404030D07020202" pitchFamily="82" charset="0"/>
              </a:rPr>
              <a:t>•	Asegurar el consumo de fruta fresca y verduras, por su contenido en vitaminas con efecto antioxidante, otros micronutrientes y fibra.</a:t>
            </a:r>
          </a:p>
          <a:p>
            <a:r>
              <a:rPr lang="es-ES" sz="1200" dirty="0">
                <a:latin typeface="Tempus Sans ITC" panose="04020404030D07020202" pitchFamily="82" charset="0"/>
              </a:rPr>
              <a:t>•	Fomentar el consumo de proteínas de origen vegetal y pescados y disminuir el consumo de ternera y otras carnes rojas ya que pueden contener altos niveles de dioxinas y otros </a:t>
            </a:r>
            <a:r>
              <a:rPr lang="es-ES" sz="1200" dirty="0" err="1">
                <a:latin typeface="Tempus Sans ITC" panose="04020404030D07020202" pitchFamily="82" charset="0"/>
              </a:rPr>
              <a:t>disruptores</a:t>
            </a:r>
            <a:r>
              <a:rPr lang="es-ES" sz="1200" dirty="0">
                <a:latin typeface="Tempus Sans ITC" panose="04020404030D07020202" pitchFamily="82" charset="0"/>
              </a:rPr>
              <a:t> endocrinos e incluso hormonas (estrógenos almacenados en la grasa de estos alimentos)</a:t>
            </a:r>
          </a:p>
          <a:p>
            <a:r>
              <a:rPr lang="es-ES" sz="1200" dirty="0">
                <a:latin typeface="Tempus Sans ITC" panose="04020404030D07020202" pitchFamily="82" charset="0"/>
              </a:rPr>
              <a:t>•	Fomentar el consumo de grasas saludables como el aceite de oliva.</a:t>
            </a:r>
          </a:p>
          <a:p>
            <a:r>
              <a:rPr lang="es-ES" sz="1200" dirty="0">
                <a:latin typeface="Tempus Sans ITC" panose="04020404030D07020202" pitchFamily="82" charset="0"/>
              </a:rPr>
              <a:t>•	Aumentar el aporte de ácidos grasos poli-insaturados omega-3 (pescado y otros alimentos) que parecen ejercer un efecto </a:t>
            </a:r>
            <a:r>
              <a:rPr lang="es-ES" sz="1200" dirty="0" err="1">
                <a:latin typeface="Tempus Sans ITC" panose="04020404030D07020202" pitchFamily="82" charset="0"/>
              </a:rPr>
              <a:t>inmunomodulador</a:t>
            </a:r>
            <a:r>
              <a:rPr lang="es-ES" sz="1200" dirty="0">
                <a:latin typeface="Tempus Sans ITC" panose="04020404030D07020202" pitchFamily="82" charset="0"/>
              </a:rPr>
              <a:t> y reducen el estrés oxidativo.</a:t>
            </a:r>
          </a:p>
          <a:p>
            <a:r>
              <a:rPr lang="es-ES" sz="1200" dirty="0">
                <a:latin typeface="Tempus Sans ITC" panose="04020404030D07020202" pitchFamily="82" charset="0"/>
              </a:rPr>
              <a:t>•	Reducir el consumo de grasas “</a:t>
            </a:r>
            <a:r>
              <a:rPr lang="es-ES" sz="1200" dirty="0" err="1">
                <a:latin typeface="Tempus Sans ITC" panose="04020404030D07020202" pitchFamily="82" charset="0"/>
              </a:rPr>
              <a:t>trans</a:t>
            </a:r>
            <a:r>
              <a:rPr lang="es-ES" sz="1200" dirty="0">
                <a:latin typeface="Tempus Sans ITC" panose="04020404030D07020202" pitchFamily="82" charset="0"/>
              </a:rPr>
              <a:t>” (alimentos procesados).</a:t>
            </a:r>
          </a:p>
          <a:p>
            <a:r>
              <a:rPr lang="es-ES" sz="1200" dirty="0">
                <a:latin typeface="Tempus Sans ITC" panose="04020404030D07020202" pitchFamily="82" charset="0"/>
              </a:rPr>
              <a:t>•	Asegurar el aporte adecuado de vitaminas a través de la dieta en lugar de suplementos que son menos efectivos salvo en situaciones concretas.</a:t>
            </a:r>
          </a:p>
          <a:p>
            <a:r>
              <a:rPr lang="es-ES" sz="1200" dirty="0">
                <a:latin typeface="Tempus Sans ITC" panose="04020404030D07020202" pitchFamily="82" charset="0"/>
              </a:rPr>
              <a:t>•	Disminuir o evitar el consumo de tóxicos potenciales como el alcohol y la cafeína.</a:t>
            </a:r>
          </a:p>
          <a:p>
            <a:endParaRPr lang="es-ES" sz="1200" dirty="0">
              <a:latin typeface="Tempus Sans ITC" panose="04020404030D07020202" pitchFamily="82" charset="0"/>
            </a:endParaRPr>
          </a:p>
          <a:p>
            <a:r>
              <a:rPr lang="es-ES" sz="1200" b="1" dirty="0">
                <a:latin typeface="Tempus Sans ITC" panose="04020404030D07020202" pitchFamily="82" charset="0"/>
              </a:rPr>
              <a:t>SUPLEMENTACIÓN</a:t>
            </a:r>
            <a:r>
              <a:rPr lang="es-ES" sz="1200" b="1" dirty="0" smtClean="0">
                <a:latin typeface="Tempus Sans ITC" panose="04020404030D07020202" pitchFamily="82" charset="0"/>
              </a:rPr>
              <a:t>:</a:t>
            </a:r>
          </a:p>
          <a:p>
            <a:endParaRPr lang="es-ES" sz="1200" b="1" dirty="0">
              <a:latin typeface="Tempus Sans ITC" panose="04020404030D07020202" pitchFamily="82" charset="0"/>
            </a:endParaRPr>
          </a:p>
          <a:p>
            <a:r>
              <a:rPr lang="es-ES" sz="1200" dirty="0" smtClean="0">
                <a:latin typeface="Tempus Sans ITC" panose="04020404030D07020202" pitchFamily="82" charset="0"/>
              </a:rPr>
              <a:t>	Al </a:t>
            </a:r>
            <a:r>
              <a:rPr lang="es-ES" sz="1200" dirty="0">
                <a:latin typeface="Tempus Sans ITC" panose="04020404030D07020202" pitchFamily="82" charset="0"/>
              </a:rPr>
              <a:t>ser una patología tan compleja, nos parece imprescindible acompañar las recomendaciones nutricionales con un aporte de suplementos adecuado, ya que, en caso contrario, resulta muy difícil corregir las diferentes alteraciones orgánicas que presenta la mujer afectada.</a:t>
            </a:r>
          </a:p>
          <a:p>
            <a:endParaRPr lang="es-ES" sz="1200" dirty="0">
              <a:latin typeface="Tempus Sans ITC" panose="04020404030D07020202" pitchFamily="82" charset="0"/>
            </a:endParaRPr>
          </a:p>
          <a:p>
            <a:r>
              <a:rPr lang="es-ES" sz="1200" b="1" dirty="0">
                <a:latin typeface="Tempus Sans ITC" panose="04020404030D07020202" pitchFamily="82" charset="0"/>
              </a:rPr>
              <a:t>PRIMERA FASE (2 MESES):</a:t>
            </a:r>
          </a:p>
          <a:p>
            <a:pPr marL="228600" indent="-228600">
              <a:buFont typeface="+mj-lt"/>
              <a:buAutoNum type="arabicPeriod"/>
            </a:pPr>
            <a:r>
              <a:rPr lang="es-ES" sz="1200" dirty="0" smtClean="0">
                <a:latin typeface="Tempus Sans ITC" panose="04020404030D07020202" pitchFamily="82" charset="0"/>
              </a:rPr>
              <a:t>Antiinflamatoria</a:t>
            </a:r>
            <a:r>
              <a:rPr lang="es-ES" sz="1200" dirty="0">
                <a:latin typeface="Tempus Sans ITC" panose="04020404030D07020202" pitchFamily="82" charset="0"/>
              </a:rPr>
              <a:t>: </a:t>
            </a:r>
            <a:r>
              <a:rPr lang="es-ES" sz="1200" dirty="0" err="1">
                <a:latin typeface="Tempus Sans ITC" panose="04020404030D07020202" pitchFamily="82" charset="0"/>
              </a:rPr>
              <a:t>Synerviol</a:t>
            </a:r>
            <a:r>
              <a:rPr lang="es-ES" sz="1200" dirty="0">
                <a:latin typeface="Tempus Sans ITC" panose="04020404030D07020202" pitchFamily="82" charset="0"/>
              </a:rPr>
              <a:t> (2-1-1) del 14 al 28 del ciclo menstrual</a:t>
            </a:r>
          </a:p>
          <a:p>
            <a:pPr marL="228600" indent="-228600">
              <a:buAutoNum type="arabicPeriod" startAt="2"/>
            </a:pPr>
            <a:r>
              <a:rPr lang="es-ES" sz="1200" dirty="0" smtClean="0">
                <a:latin typeface="Tempus Sans ITC" panose="04020404030D07020202" pitchFamily="82" charset="0"/>
              </a:rPr>
              <a:t>Antioxidante </a:t>
            </a:r>
            <a:r>
              <a:rPr lang="es-ES" sz="1200" dirty="0">
                <a:latin typeface="Tempus Sans ITC" panose="04020404030D07020202" pitchFamily="82" charset="0"/>
              </a:rPr>
              <a:t>y </a:t>
            </a:r>
            <a:r>
              <a:rPr lang="es-ES" sz="1200" dirty="0" err="1">
                <a:latin typeface="Tempus Sans ITC" panose="04020404030D07020202" pitchFamily="82" charset="0"/>
              </a:rPr>
              <a:t>antiestrogénica</a:t>
            </a:r>
            <a:r>
              <a:rPr lang="es-ES" sz="1200" dirty="0">
                <a:latin typeface="Tempus Sans ITC" panose="04020404030D07020202" pitchFamily="82" charset="0"/>
              </a:rPr>
              <a:t>: </a:t>
            </a:r>
            <a:r>
              <a:rPr lang="es-ES" sz="1200" dirty="0" err="1">
                <a:latin typeface="Tempus Sans ITC" panose="04020404030D07020202" pitchFamily="82" charset="0"/>
              </a:rPr>
              <a:t>Ergytaurina</a:t>
            </a:r>
            <a:r>
              <a:rPr lang="es-ES" sz="1200" dirty="0">
                <a:latin typeface="Tempus Sans ITC" panose="04020404030D07020202" pitchFamily="82" charset="0"/>
              </a:rPr>
              <a:t> (</a:t>
            </a:r>
            <a:r>
              <a:rPr lang="es-ES" sz="1200" dirty="0" smtClean="0">
                <a:latin typeface="Tempus Sans ITC" panose="04020404030D07020202" pitchFamily="82" charset="0"/>
              </a:rPr>
              <a:t>2-0-0)</a:t>
            </a:r>
          </a:p>
          <a:p>
            <a:pPr marL="228600" indent="-228600">
              <a:buAutoNum type="arabicPeriod" startAt="2"/>
            </a:pPr>
            <a:r>
              <a:rPr lang="es-ES" sz="1200" dirty="0" smtClean="0">
                <a:latin typeface="Tempus Sans ITC" panose="04020404030D07020202" pitchFamily="82" charset="0"/>
              </a:rPr>
              <a:t>Tratamiento </a:t>
            </a:r>
            <a:r>
              <a:rPr lang="es-ES" sz="1200" dirty="0" err="1" smtClean="0">
                <a:latin typeface="Tempus Sans ITC" panose="04020404030D07020202" pitchFamily="82" charset="0"/>
              </a:rPr>
              <a:t>disbiosis</a:t>
            </a:r>
            <a:r>
              <a:rPr lang="es-ES" sz="1200" dirty="0" smtClean="0">
                <a:latin typeface="Tempus Sans ITC" panose="04020404030D07020202" pitchFamily="82" charset="0"/>
              </a:rPr>
              <a:t> intestinal: </a:t>
            </a:r>
            <a:r>
              <a:rPr lang="es-ES" sz="1200" dirty="0" err="1">
                <a:latin typeface="Tempus Sans ITC" panose="04020404030D07020202" pitchFamily="82" charset="0"/>
              </a:rPr>
              <a:t>Ergyprotect</a:t>
            </a:r>
            <a:r>
              <a:rPr lang="es-ES" sz="1200" dirty="0">
                <a:latin typeface="Tempus Sans ITC" panose="04020404030D07020202" pitchFamily="82" charset="0"/>
              </a:rPr>
              <a:t> Confort (</a:t>
            </a:r>
            <a:r>
              <a:rPr lang="es-ES" sz="1200" dirty="0" smtClean="0">
                <a:latin typeface="Tempus Sans ITC" panose="04020404030D07020202" pitchFamily="82" charset="0"/>
              </a:rPr>
              <a:t>1-1-0)</a:t>
            </a:r>
          </a:p>
          <a:p>
            <a:pPr marL="228600" indent="-228600">
              <a:buAutoNum type="arabicPeriod" startAt="3"/>
            </a:pPr>
            <a:r>
              <a:rPr lang="es-ES" sz="1200" dirty="0" err="1" smtClean="0">
                <a:latin typeface="Tempus Sans ITC" panose="04020404030D07020202" pitchFamily="82" charset="0"/>
              </a:rPr>
              <a:t>Ergyfem</a:t>
            </a:r>
            <a:r>
              <a:rPr lang="es-ES" sz="1200" dirty="0">
                <a:latin typeface="Tempus Sans ITC" panose="04020404030D07020202" pitchFamily="82" charset="0"/>
              </a:rPr>
              <a:t>: (1-0-0</a:t>
            </a:r>
            <a:r>
              <a:rPr lang="es-ES" sz="1200" dirty="0" smtClean="0">
                <a:latin typeface="Tempus Sans ITC" panose="04020404030D07020202" pitchFamily="82" charset="0"/>
              </a:rPr>
              <a:t>)</a:t>
            </a:r>
          </a:p>
          <a:p>
            <a:endParaRPr lang="es-ES" sz="1200" dirty="0">
              <a:latin typeface="Tempus Sans ITC" panose="04020404030D07020202" pitchFamily="82" charset="0"/>
            </a:endParaRPr>
          </a:p>
          <a:p>
            <a:r>
              <a:rPr lang="es-ES" sz="1200" b="1" dirty="0">
                <a:latin typeface="Tempus Sans ITC" panose="04020404030D07020202" pitchFamily="82" charset="0"/>
              </a:rPr>
              <a:t>SEGUNDA FASE (2 MESES</a:t>
            </a:r>
            <a:r>
              <a:rPr lang="es-ES" sz="1200" b="1" dirty="0" smtClean="0">
                <a:latin typeface="Tempus Sans ITC" panose="04020404030D07020202" pitchFamily="82" charset="0"/>
              </a:rPr>
              <a:t>):</a:t>
            </a:r>
          </a:p>
          <a:p>
            <a:pPr marL="228600" indent="-228600">
              <a:buFont typeface="+mj-lt"/>
              <a:buAutoNum type="arabicPeriod"/>
            </a:pPr>
            <a:r>
              <a:rPr lang="es-ES" sz="1200" dirty="0" smtClean="0">
                <a:latin typeface="Tempus Sans ITC" panose="04020404030D07020202" pitchFamily="82" charset="0"/>
              </a:rPr>
              <a:t>Tratamiento </a:t>
            </a:r>
            <a:r>
              <a:rPr lang="es-ES" sz="1200" dirty="0">
                <a:latin typeface="Tempus Sans ITC" panose="04020404030D07020202" pitchFamily="82" charset="0"/>
              </a:rPr>
              <a:t>antibiótico: </a:t>
            </a:r>
            <a:r>
              <a:rPr lang="es-ES" sz="1200" dirty="0" err="1">
                <a:latin typeface="Tempus Sans ITC" panose="04020404030D07020202" pitchFamily="82" charset="0"/>
              </a:rPr>
              <a:t>Mycokil</a:t>
            </a:r>
            <a:r>
              <a:rPr lang="es-ES" sz="1200" dirty="0">
                <a:latin typeface="Tempus Sans ITC" panose="04020404030D07020202" pitchFamily="82" charset="0"/>
              </a:rPr>
              <a:t> (</a:t>
            </a:r>
            <a:r>
              <a:rPr lang="es-ES" sz="1200" dirty="0" smtClean="0">
                <a:latin typeface="Tempus Sans ITC" panose="04020404030D07020202" pitchFamily="82" charset="0"/>
              </a:rPr>
              <a:t>1-1-0)</a:t>
            </a:r>
          </a:p>
          <a:p>
            <a:pPr marL="228600" indent="-228600">
              <a:buFont typeface="+mj-lt"/>
              <a:buAutoNum type="arabicPeriod"/>
            </a:pPr>
            <a:r>
              <a:rPr lang="es-ES" sz="1200" dirty="0" smtClean="0">
                <a:latin typeface="Tempus Sans ITC" panose="04020404030D07020202" pitchFamily="82" charset="0"/>
              </a:rPr>
              <a:t>Tratamiento </a:t>
            </a:r>
            <a:r>
              <a:rPr lang="es-ES" sz="1200" dirty="0" err="1">
                <a:latin typeface="Tempus Sans ITC" panose="04020404030D07020202" pitchFamily="82" charset="0"/>
              </a:rPr>
              <a:t>disbiosis</a:t>
            </a:r>
            <a:r>
              <a:rPr lang="es-ES" sz="1200" dirty="0">
                <a:latin typeface="Tempus Sans ITC" panose="04020404030D07020202" pitchFamily="82" charset="0"/>
              </a:rPr>
              <a:t> intestinal: </a:t>
            </a:r>
            <a:r>
              <a:rPr lang="es-ES" sz="1200" dirty="0" err="1" smtClean="0">
                <a:latin typeface="Tempus Sans ITC" panose="04020404030D07020202" pitchFamily="82" charset="0"/>
              </a:rPr>
              <a:t>Ergyim</a:t>
            </a:r>
            <a:endParaRPr lang="es-ES" sz="1200" dirty="0" smtClean="0">
              <a:latin typeface="Tempus Sans ITC" panose="04020404030D07020202" pitchFamily="82" charset="0"/>
            </a:endParaRPr>
          </a:p>
          <a:p>
            <a:pPr marL="228600" indent="-228600">
              <a:buFont typeface="+mj-lt"/>
              <a:buAutoNum type="arabicPeriod"/>
            </a:pPr>
            <a:r>
              <a:rPr lang="es-ES" sz="1200" dirty="0" smtClean="0">
                <a:latin typeface="Tempus Sans ITC" panose="04020404030D07020202" pitchFamily="82" charset="0"/>
              </a:rPr>
              <a:t>Regulación </a:t>
            </a:r>
            <a:r>
              <a:rPr lang="es-ES" sz="1200" dirty="0">
                <a:latin typeface="Tempus Sans ITC" panose="04020404030D07020202" pitchFamily="82" charset="0"/>
              </a:rPr>
              <a:t>de los AGPI: </a:t>
            </a:r>
            <a:r>
              <a:rPr lang="es-ES" sz="1200" dirty="0" err="1">
                <a:latin typeface="Tempus Sans ITC" panose="04020404030D07020202" pitchFamily="82" charset="0"/>
              </a:rPr>
              <a:t>Synerviol</a:t>
            </a:r>
            <a:r>
              <a:rPr lang="es-ES" sz="1200" dirty="0">
                <a:latin typeface="Tempus Sans ITC" panose="04020404030D07020202" pitchFamily="82" charset="0"/>
              </a:rPr>
              <a:t> (</a:t>
            </a:r>
            <a:r>
              <a:rPr lang="es-ES" sz="1200" dirty="0" smtClean="0">
                <a:latin typeface="Tempus Sans ITC" panose="04020404030D07020202" pitchFamily="82" charset="0"/>
              </a:rPr>
              <a:t>1-1-0)</a:t>
            </a:r>
          </a:p>
          <a:p>
            <a:pPr marL="228600" indent="-228600">
              <a:buFont typeface="+mj-lt"/>
              <a:buAutoNum type="arabicPeriod"/>
            </a:pPr>
            <a:r>
              <a:rPr lang="es-ES" sz="1200" dirty="0" smtClean="0">
                <a:latin typeface="Tempus Sans ITC" panose="04020404030D07020202" pitchFamily="82" charset="0"/>
              </a:rPr>
              <a:t>Regulación </a:t>
            </a:r>
            <a:r>
              <a:rPr lang="es-ES" sz="1200" dirty="0">
                <a:latin typeface="Tempus Sans ITC" panose="04020404030D07020202" pitchFamily="82" charset="0"/>
              </a:rPr>
              <a:t>del estrés: </a:t>
            </a:r>
            <a:r>
              <a:rPr lang="es-ES" sz="1200" dirty="0" err="1">
                <a:latin typeface="Tempus Sans ITC" panose="04020404030D07020202" pitchFamily="82" charset="0"/>
              </a:rPr>
              <a:t>Ergy</a:t>
            </a:r>
            <a:r>
              <a:rPr lang="es-ES" sz="1200" dirty="0">
                <a:latin typeface="Tempus Sans ITC" panose="04020404030D07020202" pitchFamily="82" charset="0"/>
              </a:rPr>
              <a:t> D 15 gotas/día</a:t>
            </a:r>
          </a:p>
          <a:p>
            <a:endParaRPr lang="es-ES" sz="1200" dirty="0">
              <a:latin typeface="Tempus Sans ITC" panose="04020404030D07020202" pitchFamily="82" charset="0"/>
            </a:endParaRPr>
          </a:p>
          <a:p>
            <a:endParaRPr lang="es-ES" sz="1200" dirty="0" smtClean="0">
              <a:latin typeface="Tempus Sans ITC" panose="04020404030D07020202" pitchFamily="82" charset="0"/>
            </a:endParaRPr>
          </a:p>
          <a:p>
            <a:endParaRPr lang="es-ES" sz="1200" dirty="0" smtClean="0">
              <a:latin typeface="Tempus Sans ITC" panose="04020404030D07020202" pitchFamily="82" charset="0"/>
            </a:endParaRPr>
          </a:p>
          <a:p>
            <a:endParaRPr lang="es-ES" sz="1200" dirty="0">
              <a:latin typeface="Tempus Sans ITC" panose="04020404030D07020202" pitchFamily="82" charset="0"/>
            </a:endParaRPr>
          </a:p>
        </p:txBody>
      </p:sp>
      <p:pic>
        <p:nvPicPr>
          <p:cNvPr id="11" name="Imagen 10"/>
          <p:cNvPicPr>
            <a:picLocks noChangeAspect="1"/>
          </p:cNvPicPr>
          <p:nvPr/>
        </p:nvPicPr>
        <p:blipFill>
          <a:blip r:embed="rId4"/>
          <a:stretch>
            <a:fillRect/>
          </a:stretch>
        </p:blipFill>
        <p:spPr>
          <a:xfrm>
            <a:off x="544211" y="7742725"/>
            <a:ext cx="2737341" cy="2017951"/>
          </a:xfrm>
          <a:prstGeom prst="rect">
            <a:avLst/>
          </a:prstGeom>
        </p:spPr>
      </p:pic>
    </p:spTree>
    <p:extLst>
      <p:ext uri="{BB962C8B-B14F-4D97-AF65-F5344CB8AC3E}">
        <p14:creationId xmlns:p14="http://schemas.microsoft.com/office/powerpoint/2010/main" val="121649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80690" y="35014"/>
            <a:ext cx="942955" cy="1192782"/>
          </a:xfrm>
          <a:prstGeom prst="rect">
            <a:avLst/>
          </a:prstGeom>
          <a:ln>
            <a:noFill/>
          </a:ln>
          <a:effectLst>
            <a:softEdge rad="112500"/>
          </a:effectLst>
        </p:spPr>
      </p:pic>
      <p:pic>
        <p:nvPicPr>
          <p:cNvPr id="7" name="Imagen 6" descr="Imagen que contiene imágenes prediseñadas&#10;&#10;Descripción generada con confianza muy alta">
            <a:extLst>
              <a:ext uri="{FF2B5EF4-FFF2-40B4-BE49-F238E27FC236}">
                <a16:creationId xmlns:a16="http://schemas.microsoft.com/office/drawing/2014/main" id="{5594A9E5-4A03-4876-86DB-47FA801B21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082" y="91230"/>
            <a:ext cx="2322786" cy="609299"/>
          </a:xfrm>
          <a:prstGeom prst="rect">
            <a:avLst/>
          </a:prstGeom>
        </p:spPr>
      </p:pic>
      <p:sp>
        <p:nvSpPr>
          <p:cNvPr id="5" name="CuadroTexto 4"/>
          <p:cNvSpPr txBox="1"/>
          <p:nvPr/>
        </p:nvSpPr>
        <p:spPr>
          <a:xfrm>
            <a:off x="301082" y="896079"/>
            <a:ext cx="6173290" cy="7109639"/>
          </a:xfrm>
          <a:prstGeom prst="rect">
            <a:avLst/>
          </a:prstGeom>
          <a:noFill/>
        </p:spPr>
        <p:txBody>
          <a:bodyPr wrap="square" rtlCol="0">
            <a:spAutoFit/>
          </a:bodyPr>
          <a:lstStyle/>
          <a:p>
            <a:pPr algn="ctr"/>
            <a:r>
              <a:rPr lang="es-ES" sz="1600" b="1" u="sng" dirty="0">
                <a:latin typeface="Tempus Sans ITC" panose="04020404030D07020202" pitchFamily="82" charset="0"/>
              </a:rPr>
              <a:t>ENDOMETRIOSIS. Tratamiento basado en la </a:t>
            </a:r>
            <a:r>
              <a:rPr lang="es-ES" sz="1600" b="1" u="sng" dirty="0" smtClean="0">
                <a:latin typeface="Tempus Sans ITC" panose="04020404030D07020202" pitchFamily="82" charset="0"/>
              </a:rPr>
              <a:t>evidencia</a:t>
            </a:r>
          </a:p>
          <a:p>
            <a:endParaRPr lang="es-ES" sz="1200" dirty="0">
              <a:latin typeface="Tempus Sans ITC" panose="04020404030D07020202" pitchFamily="82" charset="0"/>
            </a:endParaRPr>
          </a:p>
          <a:p>
            <a:endParaRPr lang="es-ES" sz="1200" dirty="0">
              <a:latin typeface="Tempus Sans ITC" panose="04020404030D07020202" pitchFamily="82" charset="0"/>
            </a:endParaRPr>
          </a:p>
          <a:p>
            <a:r>
              <a:rPr lang="es-ES" sz="1200" b="1" dirty="0">
                <a:latin typeface="Tempus Sans ITC" panose="04020404030D07020202" pitchFamily="82" charset="0"/>
              </a:rPr>
              <a:t>DIETA:</a:t>
            </a:r>
          </a:p>
          <a:p>
            <a:r>
              <a:rPr lang="es-ES" sz="1200" b="1" dirty="0">
                <a:latin typeface="Tempus Sans ITC" panose="04020404030D07020202" pitchFamily="82" charset="0"/>
              </a:rPr>
              <a:t>	Consideramos que las pautas nutricionales deben ser seguidas como hábitos de vida para conseguir mitigar esta patología, considerada crónica</a:t>
            </a:r>
            <a:r>
              <a:rPr lang="es-ES" sz="1200" b="1" dirty="0" smtClean="0">
                <a:latin typeface="Tempus Sans ITC" panose="04020404030D07020202" pitchFamily="82" charset="0"/>
              </a:rPr>
              <a:t>.</a:t>
            </a: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r>
              <a:rPr lang="es-ES" sz="1200" b="1" dirty="0">
                <a:latin typeface="Tempus Sans ITC" panose="04020404030D07020202" pitchFamily="82" charset="0"/>
              </a:rPr>
              <a:t> </a:t>
            </a:r>
          </a:p>
          <a:p>
            <a:endParaRPr lang="es-ES" sz="1200" b="1" dirty="0">
              <a:latin typeface="Tempus Sans ITC" panose="04020404030D07020202" pitchFamily="82" charset="0"/>
            </a:endParaRPr>
          </a:p>
          <a:p>
            <a:endParaRPr lang="es-ES" sz="800" b="1" dirty="0" smtClean="0">
              <a:latin typeface="Tempus Sans ITC" panose="04020404030D07020202" pitchFamily="82" charset="0"/>
            </a:endParaRPr>
          </a:p>
          <a:p>
            <a:endParaRPr lang="es-ES" sz="800" b="1" dirty="0">
              <a:latin typeface="Tempus Sans ITC" panose="04020404030D07020202" pitchFamily="82" charset="0"/>
            </a:endParaRPr>
          </a:p>
          <a:p>
            <a:endParaRPr lang="es-ES" sz="800" b="1" dirty="0" smtClean="0">
              <a:latin typeface="Tempus Sans ITC" panose="04020404030D07020202" pitchFamily="82" charset="0"/>
            </a:endParaRPr>
          </a:p>
          <a:p>
            <a:endParaRPr lang="es-ES" sz="800" b="1" dirty="0">
              <a:latin typeface="Tempus Sans ITC" panose="04020404030D07020202" pitchFamily="82" charset="0"/>
            </a:endParaRPr>
          </a:p>
          <a:p>
            <a:endParaRPr lang="es-ES" sz="800" b="1" dirty="0" smtClean="0">
              <a:latin typeface="Tempus Sans ITC" panose="04020404030D07020202" pitchFamily="82" charset="0"/>
            </a:endParaRPr>
          </a:p>
          <a:p>
            <a:endParaRPr lang="es-ES" sz="800" b="1" dirty="0">
              <a:latin typeface="Tempus Sans ITC" panose="04020404030D07020202" pitchFamily="82" charset="0"/>
            </a:endParaRPr>
          </a:p>
          <a:p>
            <a:endParaRPr lang="es-ES" sz="800" b="1" dirty="0" smtClean="0">
              <a:latin typeface="Tempus Sans ITC" panose="04020404030D07020202" pitchFamily="82" charset="0"/>
            </a:endParaRPr>
          </a:p>
          <a:p>
            <a:endParaRPr lang="es-ES" sz="800" b="1" dirty="0">
              <a:latin typeface="Tempus Sans ITC" panose="04020404030D07020202" pitchFamily="82" charset="0"/>
            </a:endParaRPr>
          </a:p>
          <a:p>
            <a:r>
              <a:rPr lang="es-ES" sz="1400" b="1" dirty="0" smtClean="0"/>
              <a:t>BATIDO TERAPEÚTICO PARA ENDOMETRIOSIS</a:t>
            </a:r>
          </a:p>
          <a:p>
            <a:endParaRPr lang="es-ES" sz="1400" b="1" dirty="0" smtClean="0"/>
          </a:p>
          <a:p>
            <a:pPr lvl="0" algn="just"/>
            <a:r>
              <a:rPr lang="es-ES" sz="1400" dirty="0">
                <a:solidFill>
                  <a:prstClr val="black"/>
                </a:solidFill>
              </a:rPr>
              <a:t>1 gajo de ajo negro + medio vaso de infusión de </a:t>
            </a:r>
            <a:r>
              <a:rPr lang="es-ES" sz="1400" dirty="0" err="1">
                <a:solidFill>
                  <a:prstClr val="black"/>
                </a:solidFill>
              </a:rPr>
              <a:t>pau</a:t>
            </a:r>
            <a:r>
              <a:rPr lang="es-ES" sz="1400" dirty="0">
                <a:solidFill>
                  <a:prstClr val="black"/>
                </a:solidFill>
              </a:rPr>
              <a:t> de arco + una cucharada pequeña de semillas de pomelo machacadas (o extracto de semilla de pomelo) + una pizca de clavo + canela + jengibre + un puñado de arándanos, un trozo de papaya (y una cucharada de sus semillas) + semillas de lino molidas + 1 pera + un trocito de hinojo + una ramita de hierbabuena + gotas de limón. Se le puede añadir </a:t>
            </a:r>
            <a:r>
              <a:rPr lang="es-ES" sz="1400" dirty="0" err="1">
                <a:solidFill>
                  <a:prstClr val="black"/>
                </a:solidFill>
              </a:rPr>
              <a:t>kuzu</a:t>
            </a:r>
            <a:r>
              <a:rPr lang="es-ES" sz="1400" dirty="0">
                <a:solidFill>
                  <a:prstClr val="black"/>
                </a:solidFill>
              </a:rPr>
              <a:t>, miso, </a:t>
            </a:r>
            <a:r>
              <a:rPr lang="es-ES" sz="1400" dirty="0" err="1">
                <a:solidFill>
                  <a:prstClr val="black"/>
                </a:solidFill>
              </a:rPr>
              <a:t>umeboshi</a:t>
            </a:r>
            <a:endParaRPr lang="es-ES" sz="1400" dirty="0">
              <a:solidFill>
                <a:prstClr val="black"/>
              </a:solidFill>
            </a:endParaRPr>
          </a:p>
        </p:txBody>
      </p:sp>
      <p:pic>
        <p:nvPicPr>
          <p:cNvPr id="2" name="Imagen 1"/>
          <p:cNvPicPr>
            <a:picLocks noChangeAspect="1"/>
          </p:cNvPicPr>
          <p:nvPr/>
        </p:nvPicPr>
        <p:blipFill>
          <a:blip r:embed="rId4"/>
          <a:stretch>
            <a:fillRect/>
          </a:stretch>
        </p:blipFill>
        <p:spPr>
          <a:xfrm>
            <a:off x="522358" y="2399816"/>
            <a:ext cx="5730737" cy="3218967"/>
          </a:xfrm>
          <a:prstGeom prst="rect">
            <a:avLst/>
          </a:prstGeom>
        </p:spPr>
      </p:pic>
      <p:pic>
        <p:nvPicPr>
          <p:cNvPr id="4" name="Imagen 3"/>
          <p:cNvPicPr>
            <a:picLocks noChangeAspect="1"/>
          </p:cNvPicPr>
          <p:nvPr/>
        </p:nvPicPr>
        <p:blipFill>
          <a:blip r:embed="rId5"/>
          <a:stretch>
            <a:fillRect/>
          </a:stretch>
        </p:blipFill>
        <p:spPr>
          <a:xfrm>
            <a:off x="2270234" y="8436605"/>
            <a:ext cx="1807780" cy="1362727"/>
          </a:xfrm>
          <a:prstGeom prst="rect">
            <a:avLst/>
          </a:prstGeom>
        </p:spPr>
      </p:pic>
    </p:spTree>
    <p:extLst>
      <p:ext uri="{BB962C8B-B14F-4D97-AF65-F5344CB8AC3E}">
        <p14:creationId xmlns:p14="http://schemas.microsoft.com/office/powerpoint/2010/main" val="417549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80690" y="35014"/>
            <a:ext cx="942955" cy="1192782"/>
          </a:xfrm>
          <a:prstGeom prst="rect">
            <a:avLst/>
          </a:prstGeom>
          <a:ln>
            <a:noFill/>
          </a:ln>
          <a:effectLst>
            <a:softEdge rad="112500"/>
          </a:effectLst>
        </p:spPr>
      </p:pic>
      <p:pic>
        <p:nvPicPr>
          <p:cNvPr id="7" name="Imagen 6" descr="Imagen que contiene imágenes prediseñadas&#10;&#10;Descripción generada con confianza muy alta">
            <a:extLst>
              <a:ext uri="{FF2B5EF4-FFF2-40B4-BE49-F238E27FC236}">
                <a16:creationId xmlns:a16="http://schemas.microsoft.com/office/drawing/2014/main" id="{5594A9E5-4A03-4876-86DB-47FA801B21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082" y="91230"/>
            <a:ext cx="2322786" cy="609299"/>
          </a:xfrm>
          <a:prstGeom prst="rect">
            <a:avLst/>
          </a:prstGeom>
        </p:spPr>
      </p:pic>
      <p:sp>
        <p:nvSpPr>
          <p:cNvPr id="5" name="CuadroTexto 4"/>
          <p:cNvSpPr txBox="1"/>
          <p:nvPr/>
        </p:nvSpPr>
        <p:spPr>
          <a:xfrm>
            <a:off x="157723" y="864548"/>
            <a:ext cx="6700277" cy="7879080"/>
          </a:xfrm>
          <a:prstGeom prst="rect">
            <a:avLst/>
          </a:prstGeom>
          <a:noFill/>
        </p:spPr>
        <p:txBody>
          <a:bodyPr wrap="square" rtlCol="0">
            <a:spAutoFit/>
          </a:bodyPr>
          <a:lstStyle/>
          <a:p>
            <a:r>
              <a:rPr lang="es-ES" sz="1200" b="1" dirty="0" smtClean="0">
                <a:latin typeface="Tempus Sans ITC" panose="04020404030D07020202" pitchFamily="82" charset="0"/>
              </a:rPr>
              <a:t>DESAYUNO</a:t>
            </a:r>
          </a:p>
          <a:p>
            <a:pPr marL="171450" indent="-171450">
              <a:buFont typeface="Arial" panose="020B0604020202020204" pitchFamily="34" charset="0"/>
              <a:buChar char="•"/>
            </a:pPr>
            <a:r>
              <a:rPr lang="es-ES" sz="1200" b="1" dirty="0" smtClean="0">
                <a:latin typeface="Tempus Sans ITC" panose="04020404030D07020202" pitchFamily="82" charset="0"/>
              </a:rPr>
              <a:t>Batido para Endometriosis</a:t>
            </a:r>
          </a:p>
          <a:p>
            <a:pPr marL="171450" indent="-171450">
              <a:buFont typeface="Arial" panose="020B0604020202020204" pitchFamily="34" charset="0"/>
              <a:buChar char="•"/>
            </a:pPr>
            <a:r>
              <a:rPr lang="es-ES" sz="1200" b="1" dirty="0" smtClean="0">
                <a:latin typeface="Tempus Sans ITC" panose="04020404030D07020202" pitchFamily="82" charset="0"/>
              </a:rPr>
              <a:t>Infusión de Salvia con Ortiga y </a:t>
            </a:r>
            <a:r>
              <a:rPr lang="es-ES" sz="1200" b="1" dirty="0" err="1" smtClean="0">
                <a:latin typeface="Tempus Sans ITC" panose="04020404030D07020202" pitchFamily="82" charset="0"/>
              </a:rPr>
              <a:t>epilobio</a:t>
            </a:r>
            <a:endParaRPr lang="es-ES" sz="1200" b="1" dirty="0" smtClean="0">
              <a:latin typeface="Tempus Sans ITC" panose="04020404030D07020202" pitchFamily="82" charset="0"/>
            </a:endParaRPr>
          </a:p>
          <a:p>
            <a:pPr marL="171450" indent="-171450">
              <a:buFont typeface="Arial" panose="020B0604020202020204" pitchFamily="34" charset="0"/>
              <a:buChar char="•"/>
            </a:pPr>
            <a:r>
              <a:rPr lang="es-ES" sz="1200" b="1" dirty="0" smtClean="0">
                <a:latin typeface="Tempus Sans ITC" panose="04020404030D07020202" pitchFamily="82" charset="0"/>
              </a:rPr>
              <a:t>Arroz rojo cocido con mijo en agua; después golpe de hervor en bebida de coco + maca + canela + semillas de Chía + jengibre + cúrcuma + frambuesas o arándanos</a:t>
            </a:r>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r>
              <a:rPr lang="es-ES" sz="1200" b="1" dirty="0" smtClean="0">
                <a:latin typeface="Tempus Sans ITC" panose="04020404030D07020202" pitchFamily="82" charset="0"/>
              </a:rPr>
              <a:t>COMIDA</a:t>
            </a:r>
          </a:p>
          <a:p>
            <a:pPr marL="171450" indent="-171450">
              <a:buFont typeface="Arial" panose="020B0604020202020204" pitchFamily="34" charset="0"/>
              <a:buChar char="•"/>
            </a:pPr>
            <a:r>
              <a:rPr lang="es-ES" sz="1200" b="1" dirty="0" smtClean="0">
                <a:latin typeface="Tempus Sans ITC" panose="04020404030D07020202" pitchFamily="82" charset="0"/>
              </a:rPr>
              <a:t>Salteado de verduras con guisantes</a:t>
            </a:r>
          </a:p>
          <a:p>
            <a:pPr marL="171450" indent="-171450">
              <a:buFont typeface="Arial" panose="020B0604020202020204" pitchFamily="34" charset="0"/>
              <a:buChar char="•"/>
            </a:pPr>
            <a:r>
              <a:rPr lang="es-ES" sz="1200" b="1" dirty="0" smtClean="0">
                <a:latin typeface="Tempus Sans ITC" panose="04020404030D07020202" pitchFamily="82" charset="0"/>
              </a:rPr>
              <a:t>Pescado con ajos y </a:t>
            </a:r>
            <a:r>
              <a:rPr lang="es-ES" sz="1200" b="1" dirty="0" err="1" smtClean="0">
                <a:latin typeface="Tempus Sans ITC" panose="04020404030D07020202" pitchFamily="82" charset="0"/>
              </a:rPr>
              <a:t>quinoa</a:t>
            </a:r>
            <a:r>
              <a:rPr lang="es-ES" sz="1200" b="1" dirty="0" smtClean="0">
                <a:latin typeface="Tempus Sans ITC" panose="04020404030D07020202" pitchFamily="82" charset="0"/>
              </a:rPr>
              <a:t> cocida</a:t>
            </a:r>
          </a:p>
          <a:p>
            <a:endParaRPr lang="es-ES" sz="1200" b="1" dirty="0">
              <a:latin typeface="Tempus Sans ITC" panose="04020404030D07020202" pitchFamily="82" charset="0"/>
            </a:endParaRPr>
          </a:p>
          <a:p>
            <a:r>
              <a:rPr lang="es-ES" sz="1200" b="1" dirty="0" smtClean="0">
                <a:latin typeface="Tempus Sans ITC" panose="04020404030D07020202" pitchFamily="82" charset="0"/>
              </a:rPr>
              <a:t>MERIENDA</a:t>
            </a:r>
          </a:p>
          <a:p>
            <a:pPr marL="171450" indent="-171450">
              <a:buFont typeface="Arial" panose="020B0604020202020204" pitchFamily="34" charset="0"/>
              <a:buChar char="•"/>
            </a:pPr>
            <a:r>
              <a:rPr lang="es-ES" sz="1200" b="1" dirty="0" smtClean="0">
                <a:latin typeface="Tempus Sans ITC" panose="04020404030D07020202" pitchFamily="82" charset="0"/>
              </a:rPr>
              <a:t>Fruta (granada)</a:t>
            </a:r>
          </a:p>
          <a:p>
            <a:pPr marL="171450" indent="-171450">
              <a:buFont typeface="Arial" panose="020B0604020202020204" pitchFamily="34" charset="0"/>
              <a:buChar char="•"/>
            </a:pPr>
            <a:r>
              <a:rPr lang="es-ES" sz="1200" b="1" dirty="0" smtClean="0">
                <a:latin typeface="Tempus Sans ITC" panose="04020404030D07020202" pitchFamily="82" charset="0"/>
              </a:rPr>
              <a:t>Crepes de trigo sarraceno con aguacate y ajo negro</a:t>
            </a:r>
          </a:p>
          <a:p>
            <a:pPr marL="171450" indent="-171450">
              <a:buFont typeface="Arial" panose="020B0604020202020204" pitchFamily="34" charset="0"/>
              <a:buChar char="•"/>
            </a:pPr>
            <a:r>
              <a:rPr lang="es-ES" sz="1200" b="1" dirty="0" smtClean="0">
                <a:latin typeface="Tempus Sans ITC" panose="04020404030D07020202" pitchFamily="82" charset="0"/>
              </a:rPr>
              <a:t>Infusión de anís y/o milenrama</a:t>
            </a:r>
          </a:p>
          <a:p>
            <a:pPr marL="171450" indent="-171450">
              <a:buFont typeface="Arial" panose="020B0604020202020204" pitchFamily="34" charset="0"/>
              <a:buChar char="•"/>
            </a:pPr>
            <a:endParaRPr lang="es-ES" sz="1200" b="1" dirty="0">
              <a:latin typeface="Tempus Sans ITC" panose="04020404030D07020202" pitchFamily="82" charset="0"/>
            </a:endParaRPr>
          </a:p>
          <a:p>
            <a:r>
              <a:rPr lang="es-ES" sz="1200" b="1" dirty="0" smtClean="0">
                <a:latin typeface="Tempus Sans ITC" panose="04020404030D07020202" pitchFamily="82" charset="0"/>
              </a:rPr>
              <a:t>CENA</a:t>
            </a:r>
          </a:p>
          <a:p>
            <a:pPr marL="171450" indent="-171450">
              <a:buFont typeface="Arial" panose="020B0604020202020204" pitchFamily="34" charset="0"/>
              <a:buChar char="•"/>
            </a:pPr>
            <a:r>
              <a:rPr lang="es-ES" sz="1200" b="1" dirty="0" smtClean="0">
                <a:latin typeface="Tempus Sans ITC" panose="04020404030D07020202" pitchFamily="82" charset="0"/>
              </a:rPr>
              <a:t>Crema de zanahoria, pepino y apio, con germinados variados y un chorrito de aceite de oliva virgen extra</a:t>
            </a:r>
          </a:p>
          <a:p>
            <a:pPr marL="171450" indent="-171450">
              <a:buFont typeface="Arial" panose="020B0604020202020204" pitchFamily="34" charset="0"/>
              <a:buChar char="•"/>
            </a:pPr>
            <a:r>
              <a:rPr lang="es-ES" sz="1200" b="1" dirty="0" smtClean="0">
                <a:latin typeface="Tempus Sans ITC" panose="04020404030D07020202" pitchFamily="82" charset="0"/>
              </a:rPr>
              <a:t>Huevos cocidos de codorniz con setas </a:t>
            </a:r>
            <a:r>
              <a:rPr lang="es-ES" sz="1200" b="1" dirty="0" err="1" smtClean="0">
                <a:latin typeface="Tempus Sans ITC" panose="04020404030D07020202" pitchFamily="82" charset="0"/>
              </a:rPr>
              <a:t>shiitake</a:t>
            </a:r>
            <a:endParaRPr lang="es-ES" sz="1200" b="1" dirty="0" smtClean="0">
              <a:latin typeface="Tempus Sans ITC" panose="04020404030D07020202" pitchFamily="82" charset="0"/>
            </a:endParaRPr>
          </a:p>
          <a:p>
            <a:endParaRPr lang="es-ES" sz="1200" b="1" dirty="0">
              <a:latin typeface="Tempus Sans ITC" panose="04020404030D07020202" pitchFamily="82" charset="0"/>
            </a:endParaRPr>
          </a:p>
          <a:p>
            <a:endParaRPr lang="es-ES" sz="1200" b="1" dirty="0" smtClean="0">
              <a:latin typeface="Tempus Sans ITC" panose="04020404030D07020202" pitchFamily="82" charset="0"/>
            </a:endParaRPr>
          </a:p>
          <a:p>
            <a:pPr algn="ctr"/>
            <a:r>
              <a:rPr lang="es-ES" sz="2000" b="1" dirty="0" smtClean="0">
                <a:latin typeface="Tempus Sans ITC" panose="04020404030D07020202" pitchFamily="82" charset="0"/>
              </a:rPr>
              <a:t>www.fisiogenomica.com</a:t>
            </a:r>
            <a:endParaRPr lang="es-ES" sz="2000" b="1" dirty="0">
              <a:latin typeface="Tempus Sans ITC" panose="04020404030D07020202" pitchFamily="82" charset="0"/>
            </a:endParaRPr>
          </a:p>
          <a:p>
            <a:endParaRPr lang="es-ES" sz="1200" b="1" dirty="0" smtClean="0">
              <a:latin typeface="Tempus Sans ITC" panose="04020404030D07020202" pitchFamily="82" charset="0"/>
            </a:endParaRPr>
          </a:p>
          <a:p>
            <a:endParaRPr lang="es-ES" sz="600" b="1" dirty="0" smtClean="0"/>
          </a:p>
          <a:p>
            <a:r>
              <a:rPr lang="es-ES" sz="600" b="1" dirty="0" smtClean="0"/>
              <a:t>BIBLIOGRAFÍA</a:t>
            </a:r>
            <a:r>
              <a:rPr lang="es-ES" sz="600" b="1" dirty="0"/>
              <a:t>:</a:t>
            </a:r>
          </a:p>
          <a:p>
            <a:r>
              <a:rPr lang="es-ES" sz="600" b="1" dirty="0" smtClean="0"/>
              <a:t>1.LeBlanc </a:t>
            </a:r>
            <a:r>
              <a:rPr lang="es-ES" sz="600" b="1" dirty="0"/>
              <a:t>MM, </a:t>
            </a:r>
            <a:r>
              <a:rPr lang="es-ES" sz="600" b="1" dirty="0" err="1"/>
              <a:t>Causey</a:t>
            </a:r>
            <a:r>
              <a:rPr lang="es-ES" sz="600" b="1" dirty="0"/>
              <a:t> RC. </a:t>
            </a:r>
            <a:r>
              <a:rPr lang="es-ES" sz="600" b="1" dirty="0" err="1"/>
              <a:t>Clinical</a:t>
            </a:r>
            <a:r>
              <a:rPr lang="es-ES" sz="600" b="1" dirty="0"/>
              <a:t> and </a:t>
            </a:r>
            <a:r>
              <a:rPr lang="es-ES" sz="600" b="1" dirty="0" err="1"/>
              <a:t>subclinical</a:t>
            </a:r>
            <a:r>
              <a:rPr lang="es-ES" sz="600" b="1" dirty="0"/>
              <a:t> </a:t>
            </a:r>
            <a:r>
              <a:rPr lang="es-ES" sz="600" b="1" dirty="0" err="1"/>
              <a:t>edometritis</a:t>
            </a:r>
            <a:r>
              <a:rPr lang="es-ES" sz="600" b="1" dirty="0"/>
              <a:t> in </a:t>
            </a:r>
            <a:r>
              <a:rPr lang="es-ES" sz="600" b="1" dirty="0" err="1"/>
              <a:t>the</a:t>
            </a:r>
            <a:r>
              <a:rPr lang="es-ES" sz="600" b="1" dirty="0"/>
              <a:t> mare: </a:t>
            </a:r>
            <a:r>
              <a:rPr lang="es-ES" sz="600" b="1" dirty="0" err="1"/>
              <a:t>both</a:t>
            </a:r>
            <a:r>
              <a:rPr lang="es-ES" sz="600" b="1" dirty="0"/>
              <a:t> </a:t>
            </a:r>
            <a:r>
              <a:rPr lang="es-ES" sz="600" b="1" dirty="0" err="1"/>
              <a:t>threats</a:t>
            </a:r>
            <a:r>
              <a:rPr lang="es-ES" sz="600" b="1" dirty="0"/>
              <a:t> to </a:t>
            </a:r>
            <a:r>
              <a:rPr lang="es-ES" sz="600" b="1" dirty="0" err="1"/>
              <a:t>fertility</a:t>
            </a:r>
            <a:r>
              <a:rPr lang="es-ES" sz="600" b="1" dirty="0"/>
              <a:t>. </a:t>
            </a:r>
            <a:r>
              <a:rPr lang="es-ES" sz="600" b="1" dirty="0" err="1"/>
              <a:t>Reprod</a:t>
            </a:r>
            <a:r>
              <a:rPr lang="es-ES" sz="600" b="1" dirty="0"/>
              <a:t> </a:t>
            </a:r>
            <a:r>
              <a:rPr lang="es-ES" sz="600" b="1" dirty="0" err="1"/>
              <a:t>Domest</a:t>
            </a:r>
            <a:r>
              <a:rPr lang="es-ES" sz="600" b="1" dirty="0"/>
              <a:t> </a:t>
            </a:r>
            <a:r>
              <a:rPr lang="es-ES" sz="600" b="1" dirty="0" err="1"/>
              <a:t>Anim</a:t>
            </a:r>
            <a:r>
              <a:rPr lang="es-ES" sz="600" b="1" dirty="0"/>
              <a:t> 2009; 44:10-22</a:t>
            </a:r>
          </a:p>
          <a:p>
            <a:r>
              <a:rPr lang="es-ES" sz="600" b="1" dirty="0" smtClean="0"/>
              <a:t>2.Lampe </a:t>
            </a:r>
            <a:r>
              <a:rPr lang="es-ES" sz="600" b="1" dirty="0"/>
              <a:t>JW, Li SS, Potter JD, King IB. </a:t>
            </a:r>
            <a:r>
              <a:rPr lang="es-ES" sz="600" b="1" dirty="0" err="1"/>
              <a:t>Serum</a:t>
            </a:r>
            <a:r>
              <a:rPr lang="es-ES" sz="600" b="1" dirty="0"/>
              <a:t> </a:t>
            </a:r>
            <a:r>
              <a:rPr lang="es-ES" sz="600" b="1" dirty="0" err="1"/>
              <a:t>betaglucoronidase</a:t>
            </a:r>
            <a:r>
              <a:rPr lang="es-ES" sz="600" b="1" dirty="0"/>
              <a:t> </a:t>
            </a:r>
            <a:r>
              <a:rPr lang="es-ES" sz="600" b="1" dirty="0" err="1"/>
              <a:t>activity</a:t>
            </a:r>
            <a:r>
              <a:rPr lang="es-ES" sz="600" b="1" dirty="0"/>
              <a:t> </a:t>
            </a:r>
            <a:r>
              <a:rPr lang="es-ES" sz="600" b="1" dirty="0" err="1"/>
              <a:t>is</a:t>
            </a:r>
            <a:r>
              <a:rPr lang="es-ES" sz="600" b="1" dirty="0"/>
              <a:t> </a:t>
            </a:r>
            <a:r>
              <a:rPr lang="es-ES" sz="600" b="1" dirty="0" err="1"/>
              <a:t>inversely</a:t>
            </a:r>
            <a:r>
              <a:rPr lang="es-ES" sz="600" b="1" dirty="0"/>
              <a:t> </a:t>
            </a:r>
            <a:r>
              <a:rPr lang="es-ES" sz="600" b="1" dirty="0" err="1"/>
              <a:t>associated</a:t>
            </a:r>
            <a:r>
              <a:rPr lang="es-ES" sz="600" b="1" dirty="0"/>
              <a:t> </a:t>
            </a:r>
            <a:r>
              <a:rPr lang="es-ES" sz="600" b="1" dirty="0" err="1"/>
              <a:t>with</a:t>
            </a:r>
            <a:r>
              <a:rPr lang="es-ES" sz="600" b="1" dirty="0"/>
              <a:t> </a:t>
            </a:r>
            <a:r>
              <a:rPr lang="es-ES" sz="600" b="1" dirty="0" err="1"/>
              <a:t>plantfood</a:t>
            </a:r>
            <a:r>
              <a:rPr lang="es-ES" sz="600" b="1" dirty="0"/>
              <a:t> </a:t>
            </a:r>
            <a:r>
              <a:rPr lang="es-ES" sz="600" b="1" dirty="0" err="1"/>
              <a:t>intakes</a:t>
            </a:r>
            <a:r>
              <a:rPr lang="es-ES" sz="600" b="1" dirty="0"/>
              <a:t> in </a:t>
            </a:r>
            <a:r>
              <a:rPr lang="es-ES" sz="600" b="1" dirty="0" err="1"/>
              <a:t>humans</a:t>
            </a:r>
            <a:r>
              <a:rPr lang="es-ES" sz="600" b="1" dirty="0"/>
              <a:t>. J </a:t>
            </a:r>
            <a:r>
              <a:rPr lang="es-ES" sz="600" b="1" dirty="0" err="1"/>
              <a:t>Nutr</a:t>
            </a:r>
            <a:r>
              <a:rPr lang="es-ES" sz="600" b="1" dirty="0"/>
              <a:t>. 2002; 132: 1341-1344</a:t>
            </a:r>
          </a:p>
          <a:p>
            <a:r>
              <a:rPr lang="es-ES" sz="600" b="1" dirty="0" smtClean="0"/>
              <a:t>3.Laschke </a:t>
            </a:r>
            <a:r>
              <a:rPr lang="es-ES" sz="600" b="1" dirty="0"/>
              <a:t>MW, </a:t>
            </a:r>
            <a:r>
              <a:rPr lang="es-ES" sz="600" b="1" dirty="0" err="1"/>
              <a:t>Menger</a:t>
            </a:r>
            <a:r>
              <a:rPr lang="es-ES" sz="600" b="1" dirty="0"/>
              <a:t> MD. </a:t>
            </a:r>
            <a:r>
              <a:rPr lang="es-ES" sz="600" b="1" dirty="0" err="1"/>
              <a:t>The</a:t>
            </a:r>
            <a:r>
              <a:rPr lang="es-ES" sz="600" b="1" dirty="0"/>
              <a:t> </a:t>
            </a:r>
            <a:r>
              <a:rPr lang="es-ES" sz="600" b="1" dirty="0" err="1"/>
              <a:t>gut</a:t>
            </a:r>
            <a:r>
              <a:rPr lang="es-ES" sz="600" b="1" dirty="0"/>
              <a:t> </a:t>
            </a:r>
            <a:r>
              <a:rPr lang="es-ES" sz="600" b="1" dirty="0" err="1"/>
              <a:t>microbiota</a:t>
            </a:r>
            <a:r>
              <a:rPr lang="es-ES" sz="600" b="1" dirty="0"/>
              <a:t>: a </a:t>
            </a:r>
            <a:r>
              <a:rPr lang="es-ES" sz="600" b="1" dirty="0" err="1"/>
              <a:t>puppet</a:t>
            </a:r>
            <a:r>
              <a:rPr lang="es-ES" sz="600" b="1" dirty="0"/>
              <a:t> master in </a:t>
            </a:r>
            <a:r>
              <a:rPr lang="es-ES" sz="600" b="1" dirty="0" err="1"/>
              <a:t>the</a:t>
            </a:r>
            <a:r>
              <a:rPr lang="es-ES" sz="600" b="1" dirty="0"/>
              <a:t> </a:t>
            </a:r>
            <a:r>
              <a:rPr lang="es-ES" sz="600" b="1" dirty="0" err="1"/>
              <a:t>pathogenesis</a:t>
            </a:r>
            <a:r>
              <a:rPr lang="es-ES" sz="600" b="1" dirty="0"/>
              <a:t> of endometriosis? Am J </a:t>
            </a:r>
            <a:r>
              <a:rPr lang="es-ES" sz="600" b="1" dirty="0" err="1"/>
              <a:t>Obstet</a:t>
            </a:r>
            <a:r>
              <a:rPr lang="es-ES" sz="600" b="1" dirty="0"/>
              <a:t> </a:t>
            </a:r>
            <a:r>
              <a:rPr lang="es-ES" sz="600" b="1" dirty="0" err="1"/>
              <a:t>Gynecol</a:t>
            </a:r>
            <a:r>
              <a:rPr lang="es-ES" sz="600" b="1" dirty="0"/>
              <a:t>. 2016 Jul;215(1):68.e1-4. </a:t>
            </a:r>
            <a:r>
              <a:rPr lang="es-ES" sz="600" b="1" dirty="0" err="1"/>
              <a:t>doi</a:t>
            </a:r>
            <a:r>
              <a:rPr lang="es-ES" sz="600" b="1" dirty="0"/>
              <a:t>: 10.1016/j.ajog.2016.02.036. </a:t>
            </a:r>
            <a:r>
              <a:rPr lang="es-ES" sz="600" b="1" dirty="0" err="1"/>
              <a:t>Epub</a:t>
            </a:r>
            <a:r>
              <a:rPr lang="es-ES" sz="600" b="1" dirty="0"/>
              <a:t> 2016 Feb 18.</a:t>
            </a:r>
          </a:p>
          <a:p>
            <a:r>
              <a:rPr lang="es-ES" sz="600" b="1" dirty="0" smtClean="0"/>
              <a:t>4.Adams</a:t>
            </a:r>
            <a:r>
              <a:rPr lang="es-ES" sz="600" b="1" dirty="0"/>
              <a:t>, Lynn S.; Zhang, </a:t>
            </a:r>
            <a:r>
              <a:rPr lang="es-ES" sz="600" b="1" dirty="0" err="1"/>
              <a:t>Yanjun</a:t>
            </a:r>
            <a:r>
              <a:rPr lang="es-ES" sz="600" b="1" dirty="0"/>
              <a:t>; </a:t>
            </a:r>
            <a:r>
              <a:rPr lang="es-ES" sz="600" b="1" dirty="0" err="1"/>
              <a:t>Seeram</a:t>
            </a:r>
            <a:r>
              <a:rPr lang="es-ES" sz="600" b="1" dirty="0"/>
              <a:t>, </a:t>
            </a:r>
            <a:r>
              <a:rPr lang="es-ES" sz="600" b="1" dirty="0" err="1"/>
              <a:t>Navindra</a:t>
            </a:r>
            <a:r>
              <a:rPr lang="es-ES" sz="600" b="1" dirty="0"/>
              <a:t> P.; et al.      </a:t>
            </a:r>
            <a:r>
              <a:rPr lang="es-ES" sz="600" b="1" dirty="0" err="1"/>
              <a:t>Pomegranate</a:t>
            </a:r>
            <a:r>
              <a:rPr lang="es-ES" sz="600" b="1" dirty="0"/>
              <a:t> </a:t>
            </a:r>
            <a:r>
              <a:rPr lang="es-ES" sz="600" b="1" dirty="0" err="1"/>
              <a:t>Ellagitannin-Derived</a:t>
            </a:r>
            <a:r>
              <a:rPr lang="es-ES" sz="600" b="1" dirty="0"/>
              <a:t> </a:t>
            </a:r>
            <a:r>
              <a:rPr lang="es-ES" sz="600" b="1" dirty="0" err="1"/>
              <a:t>Compounds</a:t>
            </a:r>
            <a:r>
              <a:rPr lang="es-ES" sz="600" b="1" dirty="0"/>
              <a:t> </a:t>
            </a:r>
            <a:r>
              <a:rPr lang="es-ES" sz="600" b="1" dirty="0" err="1"/>
              <a:t>Exhibit</a:t>
            </a:r>
            <a:r>
              <a:rPr lang="es-ES" sz="600" b="1" dirty="0"/>
              <a:t> </a:t>
            </a:r>
            <a:r>
              <a:rPr lang="es-ES" sz="600" b="1" dirty="0" err="1"/>
              <a:t>Antiproliferative</a:t>
            </a:r>
            <a:r>
              <a:rPr lang="es-ES" sz="600" b="1" dirty="0"/>
              <a:t> and      </a:t>
            </a:r>
            <a:r>
              <a:rPr lang="es-ES" sz="600" b="1" dirty="0" err="1"/>
              <a:t>Antiaromatase</a:t>
            </a:r>
            <a:r>
              <a:rPr lang="es-ES" sz="600" b="1" dirty="0"/>
              <a:t> </a:t>
            </a:r>
            <a:r>
              <a:rPr lang="es-ES" sz="600" b="1" dirty="0" err="1"/>
              <a:t>Activity</a:t>
            </a:r>
            <a:r>
              <a:rPr lang="es-ES" sz="600" b="1" dirty="0"/>
              <a:t> in </a:t>
            </a:r>
            <a:r>
              <a:rPr lang="es-ES" sz="600" b="1" dirty="0" err="1"/>
              <a:t>Breast</a:t>
            </a:r>
            <a:r>
              <a:rPr lang="es-ES" sz="600" b="1" dirty="0"/>
              <a:t> </a:t>
            </a:r>
            <a:r>
              <a:rPr lang="es-ES" sz="600" b="1" dirty="0" err="1"/>
              <a:t>Cancer</a:t>
            </a:r>
            <a:r>
              <a:rPr lang="es-ES" sz="600" b="1" dirty="0"/>
              <a:t> </a:t>
            </a:r>
            <a:r>
              <a:rPr lang="es-ES" sz="600" b="1" dirty="0" err="1"/>
              <a:t>Cells</a:t>
            </a:r>
            <a:r>
              <a:rPr lang="es-ES" sz="600" b="1" dirty="0"/>
              <a:t> In vitro. </a:t>
            </a:r>
            <a:r>
              <a:rPr lang="es-ES" sz="600" b="1" dirty="0" err="1"/>
              <a:t>Cancer</a:t>
            </a:r>
            <a:r>
              <a:rPr lang="es-ES" sz="600" b="1" dirty="0"/>
              <a:t> </a:t>
            </a:r>
            <a:r>
              <a:rPr lang="es-ES" sz="600" b="1" dirty="0" err="1"/>
              <a:t>Prevention</a:t>
            </a:r>
            <a:r>
              <a:rPr lang="es-ES" sz="600" b="1" dirty="0"/>
              <a:t>      </a:t>
            </a:r>
            <a:r>
              <a:rPr lang="es-ES" sz="600" b="1" dirty="0" err="1"/>
              <a:t>Research</a:t>
            </a:r>
            <a:r>
              <a:rPr lang="es-ES" sz="600" b="1" dirty="0"/>
              <a:t>  </a:t>
            </a:r>
            <a:r>
              <a:rPr lang="es-ES" sz="600" b="1" dirty="0" err="1"/>
              <a:t>Volume</a:t>
            </a:r>
            <a:r>
              <a:rPr lang="es-ES" sz="600" b="1" dirty="0"/>
              <a:t>: 3   </a:t>
            </a:r>
            <a:r>
              <a:rPr lang="es-ES" sz="600" b="1" dirty="0" err="1"/>
              <a:t>Issue</a:t>
            </a:r>
            <a:r>
              <a:rPr lang="es-ES" sz="600" b="1" dirty="0"/>
              <a:t>: 1   </a:t>
            </a:r>
            <a:r>
              <a:rPr lang="es-ES" sz="600" b="1" dirty="0" err="1"/>
              <a:t>Pages</a:t>
            </a:r>
            <a:r>
              <a:rPr lang="es-ES" sz="600" b="1" dirty="0"/>
              <a:t>: 108-113   </a:t>
            </a:r>
            <a:r>
              <a:rPr lang="es-ES" sz="600" b="1" dirty="0" err="1"/>
              <a:t>Published</a:t>
            </a:r>
            <a:r>
              <a:rPr lang="es-ES" sz="600" b="1" dirty="0"/>
              <a:t>: 2010.</a:t>
            </a:r>
          </a:p>
          <a:p>
            <a:r>
              <a:rPr lang="es-ES" sz="600" b="1" dirty="0" smtClean="0"/>
              <a:t>5.Amaya </a:t>
            </a:r>
            <a:r>
              <a:rPr lang="es-ES" sz="600" b="1" dirty="0"/>
              <a:t>SC, </a:t>
            </a:r>
            <a:r>
              <a:rPr lang="es-ES" sz="600" b="1" dirty="0" err="1"/>
              <a:t>Savaris</a:t>
            </a:r>
            <a:r>
              <a:rPr lang="es-ES" sz="600" b="1" dirty="0"/>
              <a:t> RF, </a:t>
            </a:r>
            <a:r>
              <a:rPr lang="es-ES" sz="600" b="1" dirty="0" err="1"/>
              <a:t>Filipovic</a:t>
            </a:r>
            <a:r>
              <a:rPr lang="es-ES" sz="600" b="1" dirty="0"/>
              <a:t> CJ, </a:t>
            </a:r>
            <a:r>
              <a:rPr lang="es-ES" sz="600" b="1" dirty="0" err="1"/>
              <a:t>Wise</a:t>
            </a:r>
            <a:r>
              <a:rPr lang="es-ES" sz="600" b="1" dirty="0"/>
              <a:t> JD, </a:t>
            </a:r>
            <a:r>
              <a:rPr lang="es-ES" sz="600" b="1" dirty="0" err="1"/>
              <a:t>Hestermann</a:t>
            </a:r>
            <a:r>
              <a:rPr lang="es-ES" sz="600" b="1" dirty="0"/>
              <a:t> E, Young SL, </a:t>
            </a:r>
            <a:r>
              <a:rPr lang="es-ES" sz="600" b="1" dirty="0" err="1"/>
              <a:t>Lessey</a:t>
            </a:r>
            <a:r>
              <a:rPr lang="es-ES" sz="600" b="1" dirty="0"/>
              <a:t> BA. </a:t>
            </a:r>
            <a:r>
              <a:rPr lang="es-ES" sz="600" b="1" dirty="0" err="1"/>
              <a:t>Resveratrol</a:t>
            </a:r>
            <a:r>
              <a:rPr lang="es-ES" sz="600" b="1" dirty="0"/>
              <a:t> and </a:t>
            </a:r>
            <a:r>
              <a:rPr lang="es-ES" sz="600" b="1" dirty="0" err="1"/>
              <a:t>endometrium</a:t>
            </a:r>
            <a:r>
              <a:rPr lang="es-ES" sz="600" b="1" dirty="0"/>
              <a:t>: a </a:t>
            </a:r>
            <a:r>
              <a:rPr lang="es-ES" sz="600" b="1" dirty="0" err="1"/>
              <a:t>closer</a:t>
            </a:r>
            <a:r>
              <a:rPr lang="es-ES" sz="600" b="1" dirty="0"/>
              <a:t> look at </a:t>
            </a:r>
            <a:r>
              <a:rPr lang="es-ES" sz="600" b="1" dirty="0" err="1"/>
              <a:t>an</a:t>
            </a:r>
            <a:r>
              <a:rPr lang="es-ES" sz="600" b="1" dirty="0"/>
              <a:t> active </a:t>
            </a:r>
            <a:r>
              <a:rPr lang="es-ES" sz="600" b="1" dirty="0" err="1"/>
              <a:t>ingredient</a:t>
            </a:r>
            <a:r>
              <a:rPr lang="es-ES" sz="600" b="1" dirty="0"/>
              <a:t> of red </a:t>
            </a:r>
            <a:r>
              <a:rPr lang="es-ES" sz="600" b="1" dirty="0" err="1"/>
              <a:t>wine</a:t>
            </a:r>
            <a:r>
              <a:rPr lang="es-ES" sz="600" b="1" dirty="0"/>
              <a:t> </a:t>
            </a:r>
            <a:r>
              <a:rPr lang="es-ES" sz="600" b="1" dirty="0" err="1"/>
              <a:t>using</a:t>
            </a:r>
            <a:r>
              <a:rPr lang="es-ES" sz="600" b="1" dirty="0"/>
              <a:t> in vivo and in vitro </a:t>
            </a:r>
            <a:r>
              <a:rPr lang="es-ES" sz="600" b="1" dirty="0" err="1"/>
              <a:t>models</a:t>
            </a:r>
            <a:r>
              <a:rPr lang="es-ES" sz="600" b="1" dirty="0"/>
              <a:t>. </a:t>
            </a:r>
            <a:r>
              <a:rPr lang="es-ES" sz="600" b="1" dirty="0" err="1"/>
              <a:t>Reprod</a:t>
            </a:r>
            <a:r>
              <a:rPr lang="es-ES" sz="600" b="1" dirty="0"/>
              <a:t> </a:t>
            </a:r>
            <a:r>
              <a:rPr lang="es-ES" sz="600" b="1" dirty="0" err="1"/>
              <a:t>Sci</a:t>
            </a:r>
            <a:r>
              <a:rPr lang="es-ES" sz="600" b="1" dirty="0"/>
              <a:t>. 2014 Nov;21(11):1362-9. </a:t>
            </a:r>
            <a:r>
              <a:rPr lang="es-ES" sz="600" b="1" dirty="0" err="1"/>
              <a:t>doi</a:t>
            </a:r>
            <a:r>
              <a:rPr lang="es-ES" sz="600" b="1" dirty="0"/>
              <a:t>: 10.1177/1933719114525271. </a:t>
            </a:r>
            <a:r>
              <a:rPr lang="es-ES" sz="600" b="1" dirty="0" err="1"/>
              <a:t>Epub</a:t>
            </a:r>
            <a:r>
              <a:rPr lang="es-ES" sz="600" b="1" dirty="0"/>
              <a:t> 2014 Mar 6.</a:t>
            </a:r>
          </a:p>
          <a:p>
            <a:r>
              <a:rPr lang="es-ES" sz="600" b="1" dirty="0" smtClean="0"/>
              <a:t>6.Zhang </a:t>
            </a:r>
            <a:r>
              <a:rPr lang="es-ES" sz="600" b="1" dirty="0"/>
              <a:t>X1, Wang X, Wang HJ, Yang Q, </a:t>
            </a:r>
            <a:r>
              <a:rPr lang="es-ES" sz="600" b="1" dirty="0" err="1"/>
              <a:t>Qie</a:t>
            </a:r>
            <a:r>
              <a:rPr lang="es-ES" sz="600" b="1" dirty="0"/>
              <a:t> MR. </a:t>
            </a:r>
            <a:r>
              <a:rPr lang="es-ES" sz="600" b="1" dirty="0" err="1"/>
              <a:t>Inhibition</a:t>
            </a:r>
            <a:r>
              <a:rPr lang="es-ES" sz="600" b="1" dirty="0"/>
              <a:t> </a:t>
            </a:r>
            <a:r>
              <a:rPr lang="es-ES" sz="600" b="1" dirty="0" err="1"/>
              <a:t>effect</a:t>
            </a:r>
            <a:r>
              <a:rPr lang="es-ES" sz="600" b="1" dirty="0"/>
              <a:t> and </a:t>
            </a:r>
            <a:r>
              <a:rPr lang="es-ES" sz="600" b="1" dirty="0" err="1"/>
              <a:t>mechanisms</a:t>
            </a:r>
            <a:r>
              <a:rPr lang="es-ES" sz="600" b="1" dirty="0"/>
              <a:t> of </a:t>
            </a:r>
            <a:r>
              <a:rPr lang="es-ES" sz="600" b="1" dirty="0" err="1"/>
              <a:t>quercetin</a:t>
            </a:r>
            <a:r>
              <a:rPr lang="es-ES" sz="600" b="1" dirty="0"/>
              <a:t> </a:t>
            </a:r>
            <a:r>
              <a:rPr lang="es-ES" sz="600" b="1" dirty="0" err="1"/>
              <a:t>on</a:t>
            </a:r>
            <a:r>
              <a:rPr lang="es-ES" sz="600" b="1" dirty="0"/>
              <a:t> </a:t>
            </a:r>
            <a:r>
              <a:rPr lang="es-ES" sz="600" b="1" dirty="0" err="1"/>
              <a:t>surgically</a:t>
            </a:r>
            <a:r>
              <a:rPr lang="es-ES" sz="600" b="1" dirty="0"/>
              <a:t> </a:t>
            </a:r>
            <a:r>
              <a:rPr lang="es-ES" sz="600" b="1" dirty="0" err="1"/>
              <a:t>induced</a:t>
            </a:r>
            <a:r>
              <a:rPr lang="es-ES" sz="600" b="1" dirty="0"/>
              <a:t> endometriosis. Sichuan Da </a:t>
            </a:r>
            <a:r>
              <a:rPr lang="es-ES" sz="600" b="1" dirty="0" err="1"/>
              <a:t>Xue</a:t>
            </a:r>
            <a:r>
              <a:rPr lang="es-ES" sz="600" b="1" dirty="0"/>
              <a:t> </a:t>
            </a:r>
            <a:r>
              <a:rPr lang="es-ES" sz="600" b="1" dirty="0" err="1"/>
              <a:t>Xue</a:t>
            </a:r>
            <a:r>
              <a:rPr lang="es-ES" sz="600" b="1" dirty="0"/>
              <a:t> </a:t>
            </a:r>
            <a:r>
              <a:rPr lang="es-ES" sz="600" b="1" dirty="0" err="1"/>
              <a:t>Bao</a:t>
            </a:r>
            <a:r>
              <a:rPr lang="es-ES" sz="600" b="1" dirty="0"/>
              <a:t> </a:t>
            </a:r>
            <a:r>
              <a:rPr lang="es-ES" sz="600" b="1" dirty="0" err="1"/>
              <a:t>Yi</a:t>
            </a:r>
            <a:r>
              <a:rPr lang="es-ES" sz="600" b="1" dirty="0"/>
              <a:t> </a:t>
            </a:r>
            <a:r>
              <a:rPr lang="es-ES" sz="600" b="1" dirty="0" err="1"/>
              <a:t>Xue</a:t>
            </a:r>
            <a:r>
              <a:rPr lang="es-ES" sz="600" b="1" dirty="0"/>
              <a:t> </a:t>
            </a:r>
            <a:r>
              <a:rPr lang="es-ES" sz="600" b="1" dirty="0" err="1"/>
              <a:t>Ban</a:t>
            </a:r>
            <a:r>
              <a:rPr lang="es-ES" sz="600" b="1" dirty="0"/>
              <a:t>. 2009 Mar;40(2):228-31, 244. </a:t>
            </a:r>
          </a:p>
          <a:p>
            <a:r>
              <a:rPr lang="es-ES" sz="600" b="1" dirty="0" smtClean="0"/>
              <a:t>7.Kim </a:t>
            </a:r>
            <a:r>
              <a:rPr lang="es-ES" sz="600" b="1" dirty="0"/>
              <a:t>KH1, Park JK, </a:t>
            </a:r>
            <a:r>
              <a:rPr lang="es-ES" sz="600" b="1" dirty="0" err="1"/>
              <a:t>Choi</a:t>
            </a:r>
            <a:r>
              <a:rPr lang="es-ES" sz="600" b="1" dirty="0"/>
              <a:t> YW, Kim YH, Lee EN, Lee JR, Kim HS, </a:t>
            </a:r>
            <a:r>
              <a:rPr lang="es-ES" sz="600" b="1" dirty="0" err="1"/>
              <a:t>Baek</a:t>
            </a:r>
            <a:r>
              <a:rPr lang="es-ES" sz="600" b="1" dirty="0"/>
              <a:t> SY, Kim BS, Lee KS, </a:t>
            </a:r>
            <a:r>
              <a:rPr lang="es-ES" sz="600" b="1" dirty="0" err="1"/>
              <a:t>Yoon</a:t>
            </a:r>
            <a:r>
              <a:rPr lang="es-ES" sz="600" b="1" dirty="0"/>
              <a:t> S. </a:t>
            </a:r>
            <a:r>
              <a:rPr lang="es-ES" sz="600" b="1" dirty="0" err="1"/>
              <a:t>Hexane</a:t>
            </a:r>
            <a:r>
              <a:rPr lang="es-ES" sz="600" b="1" dirty="0"/>
              <a:t> </a:t>
            </a:r>
            <a:r>
              <a:rPr lang="es-ES" sz="600" b="1" dirty="0" err="1"/>
              <a:t>extract</a:t>
            </a:r>
            <a:r>
              <a:rPr lang="es-ES" sz="600" b="1" dirty="0"/>
              <a:t> of </a:t>
            </a:r>
            <a:r>
              <a:rPr lang="es-ES" sz="600" b="1" dirty="0" err="1"/>
              <a:t>aged</a:t>
            </a:r>
            <a:r>
              <a:rPr lang="es-ES" sz="600" b="1" dirty="0"/>
              <a:t> </a:t>
            </a:r>
            <a:r>
              <a:rPr lang="es-ES" sz="600" b="1" dirty="0" err="1"/>
              <a:t>black</a:t>
            </a:r>
            <a:r>
              <a:rPr lang="es-ES" sz="600" b="1" dirty="0"/>
              <a:t> </a:t>
            </a:r>
            <a:r>
              <a:rPr lang="es-ES" sz="600" b="1" dirty="0" err="1"/>
              <a:t>garlic</a:t>
            </a:r>
            <a:r>
              <a:rPr lang="es-ES" sz="600" b="1" dirty="0"/>
              <a:t> reduces </a:t>
            </a:r>
            <a:r>
              <a:rPr lang="es-ES" sz="600" b="1" dirty="0" err="1"/>
              <a:t>cell</a:t>
            </a:r>
            <a:r>
              <a:rPr lang="es-ES" sz="600" b="1" dirty="0"/>
              <a:t> </a:t>
            </a:r>
            <a:r>
              <a:rPr lang="es-ES" sz="600" b="1" dirty="0" err="1"/>
              <a:t>proliferation</a:t>
            </a:r>
            <a:r>
              <a:rPr lang="es-ES" sz="600" b="1" dirty="0"/>
              <a:t> and </a:t>
            </a:r>
            <a:r>
              <a:rPr lang="es-ES" sz="600" b="1" dirty="0" err="1"/>
              <a:t>attenuates</a:t>
            </a:r>
            <a:r>
              <a:rPr lang="es-ES" sz="600" b="1" dirty="0"/>
              <a:t> </a:t>
            </a:r>
            <a:r>
              <a:rPr lang="es-ES" sz="600" b="1" dirty="0" err="1"/>
              <a:t>the</a:t>
            </a:r>
            <a:r>
              <a:rPr lang="es-ES" sz="600" b="1" dirty="0"/>
              <a:t> </a:t>
            </a:r>
            <a:r>
              <a:rPr lang="es-ES" sz="600" b="1" dirty="0" err="1"/>
              <a:t>expression</a:t>
            </a:r>
            <a:r>
              <a:rPr lang="es-ES" sz="600" b="1" dirty="0"/>
              <a:t> of ICAM-1 and VCAM‑1 in TNF-</a:t>
            </a:r>
            <a:r>
              <a:rPr lang="el-GR" sz="600" b="1" dirty="0"/>
              <a:t>α-</a:t>
            </a:r>
            <a:r>
              <a:rPr lang="es-ES" sz="600" b="1" dirty="0" err="1"/>
              <a:t>activated</a:t>
            </a:r>
            <a:r>
              <a:rPr lang="es-ES" sz="600" b="1" dirty="0"/>
              <a:t> human endometrial </a:t>
            </a:r>
            <a:r>
              <a:rPr lang="es-ES" sz="600" b="1" dirty="0" err="1"/>
              <a:t>stromal</a:t>
            </a:r>
            <a:r>
              <a:rPr lang="es-ES" sz="600" b="1" dirty="0"/>
              <a:t> </a:t>
            </a:r>
            <a:r>
              <a:rPr lang="es-ES" sz="600" b="1" dirty="0" err="1"/>
              <a:t>cells</a:t>
            </a:r>
            <a:r>
              <a:rPr lang="es-ES" sz="600" b="1" dirty="0"/>
              <a:t>. </a:t>
            </a:r>
            <a:r>
              <a:rPr lang="es-ES" sz="600" b="1" dirty="0" err="1"/>
              <a:t>Int</a:t>
            </a:r>
            <a:r>
              <a:rPr lang="es-ES" sz="600" b="1" dirty="0"/>
              <a:t> J Mol </a:t>
            </a:r>
            <a:r>
              <a:rPr lang="es-ES" sz="600" b="1" dirty="0" err="1"/>
              <a:t>Med</a:t>
            </a:r>
            <a:r>
              <a:rPr lang="es-ES" sz="600" b="1" dirty="0"/>
              <a:t>. 2013 Jul;32(1):67-78. </a:t>
            </a:r>
            <a:r>
              <a:rPr lang="es-ES" sz="600" b="1" dirty="0" err="1"/>
              <a:t>doi</a:t>
            </a:r>
            <a:r>
              <a:rPr lang="es-ES" sz="600" b="1" dirty="0"/>
              <a:t>: 10.3892/ijmm.2013.1362. </a:t>
            </a:r>
            <a:r>
              <a:rPr lang="es-ES" sz="600" b="1" dirty="0" err="1"/>
              <a:t>Epub</a:t>
            </a:r>
            <a:r>
              <a:rPr lang="es-ES" sz="600" b="1" dirty="0"/>
              <a:t> 2013 </a:t>
            </a:r>
            <a:r>
              <a:rPr lang="es-ES" sz="600" b="1" dirty="0" err="1"/>
              <a:t>Apr</a:t>
            </a:r>
            <a:r>
              <a:rPr lang="es-ES" sz="600" b="1" dirty="0"/>
              <a:t> 25.</a:t>
            </a:r>
          </a:p>
          <a:p>
            <a:r>
              <a:rPr lang="es-ES" sz="600" b="1" dirty="0" smtClean="0"/>
              <a:t>8.Dan </a:t>
            </a:r>
            <a:r>
              <a:rPr lang="es-ES" sz="600" b="1" dirty="0"/>
              <a:t>I. </a:t>
            </a:r>
            <a:r>
              <a:rPr lang="es-ES" sz="600" b="1" dirty="0" err="1"/>
              <a:t>Lebovic</a:t>
            </a:r>
            <a:r>
              <a:rPr lang="es-ES" sz="600" b="1" dirty="0"/>
              <a:t>, </a:t>
            </a:r>
            <a:r>
              <a:rPr lang="es-ES" sz="600" b="1" dirty="0" err="1"/>
              <a:t>Shahryar</a:t>
            </a:r>
            <a:r>
              <a:rPr lang="es-ES" sz="600" b="1" dirty="0"/>
              <a:t> K. </a:t>
            </a:r>
            <a:r>
              <a:rPr lang="es-ES" sz="600" b="1" dirty="0" err="1"/>
              <a:t>Kavoussi</a:t>
            </a:r>
            <a:r>
              <a:rPr lang="es-ES" sz="600" b="1" dirty="0"/>
              <a:t>, </a:t>
            </a:r>
            <a:r>
              <a:rPr lang="es-ES" sz="600" b="1" dirty="0" err="1"/>
              <a:t>JeHoon</a:t>
            </a:r>
            <a:r>
              <a:rPr lang="es-ES" sz="600" b="1" dirty="0"/>
              <a:t> Lee, </a:t>
            </a:r>
            <a:r>
              <a:rPr lang="es-ES" sz="600" b="1" dirty="0" err="1"/>
              <a:t>Sakhila</a:t>
            </a:r>
            <a:r>
              <a:rPr lang="es-ES" sz="600" b="1" dirty="0"/>
              <a:t> K. </a:t>
            </a:r>
            <a:r>
              <a:rPr lang="es-ES" sz="600" b="1" dirty="0" err="1"/>
              <a:t>Banu</a:t>
            </a:r>
            <a:r>
              <a:rPr lang="es-ES" sz="600" b="1" dirty="0"/>
              <a:t>, and </a:t>
            </a:r>
            <a:r>
              <a:rPr lang="es-ES" sz="600" b="1" dirty="0" err="1"/>
              <a:t>Joe</a:t>
            </a:r>
            <a:r>
              <a:rPr lang="es-ES" sz="600" b="1" dirty="0"/>
              <a:t> A. </a:t>
            </a:r>
            <a:r>
              <a:rPr lang="es-ES" sz="600" b="1" dirty="0" err="1"/>
              <a:t>Arosh</a:t>
            </a:r>
            <a:r>
              <a:rPr lang="es-ES" sz="600" b="1" dirty="0"/>
              <a:t>. PPAR gamma </a:t>
            </a:r>
            <a:r>
              <a:rPr lang="es-ES" sz="600" b="1" dirty="0" err="1"/>
              <a:t>activation</a:t>
            </a:r>
            <a:r>
              <a:rPr lang="es-ES" sz="600" b="1" dirty="0"/>
              <a:t> </a:t>
            </a:r>
            <a:r>
              <a:rPr lang="es-ES" sz="600" b="1" dirty="0" err="1"/>
              <a:t>inhibits</a:t>
            </a:r>
            <a:r>
              <a:rPr lang="es-ES" sz="600" b="1" dirty="0"/>
              <a:t> </a:t>
            </a:r>
            <a:r>
              <a:rPr lang="es-ES" sz="600" b="1" dirty="0" err="1"/>
              <a:t>growth</a:t>
            </a:r>
            <a:r>
              <a:rPr lang="es-ES" sz="600" b="1" dirty="0"/>
              <a:t> and </a:t>
            </a:r>
            <a:r>
              <a:rPr lang="es-ES" sz="600" b="1" dirty="0" err="1"/>
              <a:t>survival</a:t>
            </a:r>
            <a:r>
              <a:rPr lang="es-ES" sz="600" b="1" dirty="0"/>
              <a:t> of human </a:t>
            </a:r>
            <a:r>
              <a:rPr lang="es-ES" sz="600" b="1" dirty="0" err="1"/>
              <a:t>endometriotic</a:t>
            </a:r>
            <a:r>
              <a:rPr lang="es-ES" sz="600" b="1" dirty="0"/>
              <a:t> </a:t>
            </a:r>
            <a:r>
              <a:rPr lang="es-ES" sz="600" b="1" dirty="0" err="1"/>
              <a:t>cells</a:t>
            </a:r>
            <a:r>
              <a:rPr lang="es-ES" sz="600" b="1" dirty="0"/>
              <a:t> </a:t>
            </a:r>
            <a:r>
              <a:rPr lang="es-ES" sz="600" b="1" dirty="0" err="1"/>
              <a:t>by</a:t>
            </a:r>
            <a:r>
              <a:rPr lang="es-ES" sz="600" b="1" dirty="0"/>
              <a:t> </a:t>
            </a:r>
            <a:r>
              <a:rPr lang="es-ES" sz="600" b="1" dirty="0" err="1"/>
              <a:t>suppressing</a:t>
            </a:r>
            <a:r>
              <a:rPr lang="es-ES" sz="600" b="1" dirty="0"/>
              <a:t> </a:t>
            </a:r>
            <a:r>
              <a:rPr lang="es-ES" sz="600" b="1" dirty="0" err="1"/>
              <a:t>estrogen</a:t>
            </a:r>
            <a:r>
              <a:rPr lang="es-ES" sz="600" b="1" dirty="0"/>
              <a:t> </a:t>
            </a:r>
            <a:r>
              <a:rPr lang="es-ES" sz="600" b="1" dirty="0" err="1"/>
              <a:t>biosynthesis</a:t>
            </a:r>
            <a:r>
              <a:rPr lang="es-ES" sz="600" b="1" dirty="0"/>
              <a:t> and PGE2 </a:t>
            </a:r>
            <a:r>
              <a:rPr lang="es-ES" sz="600" b="1" dirty="0" err="1"/>
              <a:t>signaling</a:t>
            </a:r>
            <a:r>
              <a:rPr lang="es-ES" sz="600" b="1" dirty="0"/>
              <a:t>. </a:t>
            </a:r>
            <a:r>
              <a:rPr lang="es-ES" sz="600" b="1" dirty="0" err="1"/>
              <a:t>doi</a:t>
            </a:r>
            <a:r>
              <a:rPr lang="es-ES" sz="600" b="1" dirty="0"/>
              <a:t>: 10.1210/en.2013-1168 endo.endojournals.org </a:t>
            </a:r>
          </a:p>
          <a:p>
            <a:r>
              <a:rPr lang="es-ES" sz="600" b="1" dirty="0" smtClean="0"/>
              <a:t>9.Sanhueza </a:t>
            </a:r>
            <a:r>
              <a:rPr lang="es-ES" sz="600" b="1" dirty="0"/>
              <a:t>C Julio, Valenzuela B Alfonso. NUTRIGENÓMICA: REVELANDO LOS ASPECTOS MOLECULARES DE UNA NUTRICIÓN PERSONALIZADA. Rev. </a:t>
            </a:r>
            <a:r>
              <a:rPr lang="es-ES" sz="600" b="1" dirty="0" err="1"/>
              <a:t>chil</a:t>
            </a:r>
            <a:r>
              <a:rPr lang="es-ES" sz="600" b="1" dirty="0"/>
              <a:t>. </a:t>
            </a:r>
            <a:r>
              <a:rPr lang="es-ES" sz="600" b="1" dirty="0" err="1"/>
              <a:t>nutr</a:t>
            </a:r>
            <a:r>
              <a:rPr lang="es-ES" sz="600" b="1" dirty="0"/>
              <a:t>.  [Internet]. 2012  Mar [citado  2017  Dic  28] ;  39( 1 ): 71-85. Disponible en: http://www.scielo.cl/scielo.php?script=sci_arttext&amp;pid=S0717-75182012000100008&amp;lng=es.  http://dx.doi.org/10.4067/S0717-75182012000100008.</a:t>
            </a:r>
          </a:p>
          <a:p>
            <a:r>
              <a:rPr lang="es-ES" sz="600" b="1" dirty="0" smtClean="0"/>
              <a:t>10.COVENS</a:t>
            </a:r>
            <a:r>
              <a:rPr lang="es-ES" sz="600" b="1" dirty="0"/>
              <a:t>, A., CHRISTOPHER, P., CUSPER, R.F., “</a:t>
            </a:r>
            <a:r>
              <a:rPr lang="es-ES" sz="600" b="1" dirty="0" err="1"/>
              <a:t>The</a:t>
            </a:r>
            <a:r>
              <a:rPr lang="es-ES" sz="600" b="1" dirty="0"/>
              <a:t> </a:t>
            </a:r>
            <a:r>
              <a:rPr lang="es-ES" sz="600" b="1" dirty="0" err="1"/>
              <a:t>effect</a:t>
            </a:r>
            <a:r>
              <a:rPr lang="es-ES" sz="600" b="1" dirty="0"/>
              <a:t> of </a:t>
            </a:r>
            <a:r>
              <a:rPr lang="es-ES" sz="600" b="1" dirty="0" err="1"/>
              <a:t>dietary</a:t>
            </a:r>
            <a:r>
              <a:rPr lang="es-ES" sz="600" b="1" dirty="0"/>
              <a:t> </a:t>
            </a:r>
            <a:r>
              <a:rPr lang="es-ES" sz="600" b="1" dirty="0" err="1"/>
              <a:t>supplementation</a:t>
            </a:r>
            <a:r>
              <a:rPr lang="es-ES" sz="600" b="1" dirty="0"/>
              <a:t> </a:t>
            </a:r>
            <a:r>
              <a:rPr lang="es-ES" sz="600" b="1" dirty="0" err="1"/>
              <a:t>with</a:t>
            </a:r>
            <a:r>
              <a:rPr lang="es-ES" sz="600" b="1" dirty="0"/>
              <a:t> </a:t>
            </a:r>
            <a:r>
              <a:rPr lang="es-ES" sz="600" b="1" dirty="0" err="1"/>
              <a:t>fish</a:t>
            </a:r>
            <a:r>
              <a:rPr lang="es-ES" sz="600" b="1" dirty="0"/>
              <a:t> </a:t>
            </a:r>
            <a:r>
              <a:rPr lang="es-ES" sz="600" b="1" dirty="0" err="1"/>
              <a:t>or</a:t>
            </a:r>
            <a:r>
              <a:rPr lang="es-ES" sz="600" b="1" dirty="0"/>
              <a:t> </a:t>
            </a:r>
            <a:r>
              <a:rPr lang="es-ES" sz="600" b="1" dirty="0" err="1"/>
              <a:t>fatty</a:t>
            </a:r>
            <a:r>
              <a:rPr lang="es-ES" sz="600" b="1" dirty="0"/>
              <a:t> </a:t>
            </a:r>
            <a:r>
              <a:rPr lang="es-ES" sz="600" b="1" dirty="0" err="1"/>
              <a:t>acids</a:t>
            </a:r>
            <a:r>
              <a:rPr lang="es-ES" sz="600" b="1" dirty="0"/>
              <a:t> </a:t>
            </a:r>
            <a:r>
              <a:rPr lang="es-ES" sz="600" b="1" dirty="0" err="1"/>
              <a:t>on</a:t>
            </a:r>
            <a:r>
              <a:rPr lang="es-ES" sz="600" b="1" dirty="0"/>
              <a:t> </a:t>
            </a:r>
            <a:r>
              <a:rPr lang="es-ES" sz="600" b="1" dirty="0" err="1"/>
              <a:t>surgically</a:t>
            </a:r>
            <a:r>
              <a:rPr lang="es-ES" sz="600" b="1" dirty="0"/>
              <a:t> </a:t>
            </a:r>
            <a:r>
              <a:rPr lang="es-ES" sz="600" b="1" dirty="0" err="1"/>
              <a:t>induced</a:t>
            </a:r>
            <a:r>
              <a:rPr lang="es-ES" sz="600" b="1" dirty="0"/>
              <a:t> endometriosis in </a:t>
            </a:r>
            <a:r>
              <a:rPr lang="es-ES" sz="600" b="1" dirty="0" err="1"/>
              <a:t>the</a:t>
            </a:r>
            <a:r>
              <a:rPr lang="es-ES" sz="600" b="1" dirty="0"/>
              <a:t> </a:t>
            </a:r>
            <a:r>
              <a:rPr lang="es-ES" sz="600" b="1" dirty="0" err="1"/>
              <a:t>rabbit</a:t>
            </a:r>
            <a:r>
              <a:rPr lang="es-ES" sz="600" b="1" dirty="0"/>
              <a:t>”. </a:t>
            </a:r>
            <a:r>
              <a:rPr lang="es-ES" sz="600" b="1" dirty="0" err="1"/>
              <a:t>Fertility</a:t>
            </a:r>
            <a:r>
              <a:rPr lang="es-ES" sz="600" b="1" dirty="0"/>
              <a:t> and </a:t>
            </a:r>
            <a:r>
              <a:rPr lang="es-ES" sz="600" b="1" dirty="0" err="1"/>
              <a:t>Sterility</a:t>
            </a:r>
            <a:r>
              <a:rPr lang="es-ES" sz="600" b="1" dirty="0"/>
              <a:t>, 49:698-703, 1988.</a:t>
            </a:r>
          </a:p>
          <a:p>
            <a:r>
              <a:rPr lang="es-ES" sz="600" b="1" dirty="0" smtClean="0"/>
              <a:t>11.Hopeman </a:t>
            </a:r>
            <a:r>
              <a:rPr lang="es-ES" sz="600" b="1" dirty="0"/>
              <a:t>MM, </a:t>
            </a:r>
            <a:r>
              <a:rPr lang="es-ES" sz="600" b="1" dirty="0" err="1"/>
              <a:t>Riley</a:t>
            </a:r>
            <a:r>
              <a:rPr lang="es-ES" sz="600" b="1" dirty="0"/>
              <a:t> JK, </a:t>
            </a:r>
            <a:r>
              <a:rPr lang="es-ES" sz="600" b="1" dirty="0" err="1"/>
              <a:t>Frolova</a:t>
            </a:r>
            <a:r>
              <a:rPr lang="es-ES" sz="600" b="1" dirty="0"/>
              <a:t> AI, </a:t>
            </a:r>
            <a:r>
              <a:rPr lang="es-ES" sz="600" b="1" dirty="0" err="1"/>
              <a:t>Jiang</a:t>
            </a:r>
            <a:r>
              <a:rPr lang="es-ES" sz="600" b="1" dirty="0"/>
              <a:t> H, </a:t>
            </a:r>
            <a:r>
              <a:rPr lang="es-ES" sz="600" b="1" dirty="0" err="1"/>
              <a:t>Jungheim</a:t>
            </a:r>
            <a:r>
              <a:rPr lang="es-ES" sz="600" b="1" dirty="0"/>
              <a:t> ES. </a:t>
            </a:r>
            <a:r>
              <a:rPr lang="es-ES" sz="600" b="1" dirty="0" err="1"/>
              <a:t>Serum</a:t>
            </a:r>
            <a:r>
              <a:rPr lang="es-ES" sz="600" b="1" dirty="0"/>
              <a:t> </a:t>
            </a:r>
            <a:r>
              <a:rPr lang="es-ES" sz="600" b="1" dirty="0" err="1"/>
              <a:t>Polyunsaturated</a:t>
            </a:r>
            <a:r>
              <a:rPr lang="es-ES" sz="600" b="1" dirty="0"/>
              <a:t> </a:t>
            </a:r>
            <a:r>
              <a:rPr lang="es-ES" sz="600" b="1" dirty="0" err="1"/>
              <a:t>Fatty</a:t>
            </a:r>
            <a:r>
              <a:rPr lang="es-ES" sz="600" b="1" dirty="0"/>
              <a:t> </a:t>
            </a:r>
            <a:r>
              <a:rPr lang="es-ES" sz="600" b="1" dirty="0" err="1"/>
              <a:t>Acids</a:t>
            </a:r>
            <a:r>
              <a:rPr lang="es-ES" sz="600" b="1" dirty="0"/>
              <a:t> and Endometriosis. </a:t>
            </a:r>
            <a:r>
              <a:rPr lang="es-ES" sz="600" b="1" dirty="0" err="1"/>
              <a:t>Reprod</a:t>
            </a:r>
            <a:r>
              <a:rPr lang="es-ES" sz="600" b="1" dirty="0"/>
              <a:t> </a:t>
            </a:r>
            <a:r>
              <a:rPr lang="es-ES" sz="600" b="1" dirty="0" err="1"/>
              <a:t>Sci</a:t>
            </a:r>
            <a:r>
              <a:rPr lang="es-ES" sz="600" b="1" dirty="0"/>
              <a:t>. 2015 Sep;22(9):1083-7. </a:t>
            </a:r>
            <a:r>
              <a:rPr lang="es-ES" sz="600" b="1" dirty="0" err="1"/>
              <a:t>doi</a:t>
            </a:r>
            <a:r>
              <a:rPr lang="es-ES" sz="600" b="1" dirty="0"/>
              <a:t>: 10.1177/1933719114565030. </a:t>
            </a:r>
            <a:r>
              <a:rPr lang="es-ES" sz="600" b="1" dirty="0" err="1"/>
              <a:t>Epub</a:t>
            </a:r>
            <a:r>
              <a:rPr lang="es-ES" sz="600" b="1" dirty="0"/>
              <a:t> 2014 </a:t>
            </a:r>
            <a:r>
              <a:rPr lang="es-ES" sz="600" b="1" dirty="0" err="1"/>
              <a:t>Dec</a:t>
            </a:r>
            <a:r>
              <a:rPr lang="es-ES" sz="600" b="1" dirty="0"/>
              <a:t> 23.</a:t>
            </a:r>
          </a:p>
          <a:p>
            <a:r>
              <a:rPr lang="es-ES" sz="600" b="1" dirty="0" smtClean="0"/>
              <a:t>12.Julio </a:t>
            </a:r>
            <a:r>
              <a:rPr lang="es-ES" sz="600" b="1" dirty="0"/>
              <a:t>Sanhueza C., Alfonso Valenzuela B. NUCLEAR RECEPTORS AND REGULATION OF GENE EXPRESSION BY POLYUNSATURATED FATTY ACIDS: SOMETHING MORE THAN ENERGY PRODUCTION AND ESSENTIALITY. </a:t>
            </a:r>
            <a:r>
              <a:rPr lang="es-ES" sz="600" b="1" dirty="0" err="1"/>
              <a:t>Rev</a:t>
            </a:r>
            <a:r>
              <a:rPr lang="es-ES" sz="600" b="1" dirty="0"/>
              <a:t> </a:t>
            </a:r>
            <a:r>
              <a:rPr lang="es-ES" sz="600" b="1" dirty="0" err="1"/>
              <a:t>Chil</a:t>
            </a:r>
            <a:r>
              <a:rPr lang="es-ES" sz="600" b="1" dirty="0"/>
              <a:t> </a:t>
            </a:r>
            <a:r>
              <a:rPr lang="es-ES" sz="600" b="1" dirty="0" err="1"/>
              <a:t>Nutr</a:t>
            </a:r>
            <a:r>
              <a:rPr lang="es-ES" sz="600" b="1" dirty="0"/>
              <a:t> Vol. 33, Nº2, Agosto 2006, </a:t>
            </a:r>
            <a:r>
              <a:rPr lang="es-ES" sz="600" b="1" dirty="0" err="1"/>
              <a:t>pags</a:t>
            </a:r>
            <a:r>
              <a:rPr lang="es-ES" sz="600" b="1" dirty="0"/>
              <a:t>: 150-161 </a:t>
            </a:r>
          </a:p>
          <a:p>
            <a:r>
              <a:rPr lang="es-ES" sz="600" b="1" dirty="0" smtClean="0"/>
              <a:t>13.Marti </a:t>
            </a:r>
            <a:r>
              <a:rPr lang="es-ES" sz="600" b="1" dirty="0"/>
              <a:t>A, Moreno-Aliaga M.ª J, </a:t>
            </a:r>
            <a:r>
              <a:rPr lang="es-ES" sz="600" b="1" dirty="0" err="1"/>
              <a:t>Zulet</a:t>
            </a:r>
            <a:r>
              <a:rPr lang="es-ES" sz="600" b="1" dirty="0"/>
              <a:t> M.ª A, Martínez J. A. Avances en nutrición molecular: </a:t>
            </a:r>
            <a:r>
              <a:rPr lang="es-ES" sz="600" b="1" dirty="0" err="1"/>
              <a:t>nutrigenómica</a:t>
            </a:r>
            <a:r>
              <a:rPr lang="es-ES" sz="600" b="1" dirty="0"/>
              <a:t> y/o </a:t>
            </a:r>
            <a:r>
              <a:rPr lang="es-ES" sz="600" b="1" dirty="0" err="1"/>
              <a:t>nutrigenética</a:t>
            </a:r>
            <a:r>
              <a:rPr lang="es-ES" sz="600" b="1" dirty="0"/>
              <a:t>. </a:t>
            </a:r>
            <a:r>
              <a:rPr lang="es-ES" sz="600" b="1" dirty="0" err="1"/>
              <a:t>Nutr</a:t>
            </a:r>
            <a:r>
              <a:rPr lang="es-ES" sz="600" b="1" dirty="0"/>
              <a:t>. </a:t>
            </a:r>
            <a:r>
              <a:rPr lang="es-ES" sz="600" b="1" dirty="0" err="1"/>
              <a:t>Hosp</a:t>
            </a:r>
            <a:r>
              <a:rPr lang="es-ES" sz="600" b="1" dirty="0"/>
              <a:t>.  [Internet]. 2005  Jun [citado  2017  Dic  29] ;  20( 3 ): 157-164. Disponible en: http://scielo.isciii.es/scielo.php?script=sci_arttext&amp;pid=S0212-16112005000400001&amp;lng=es.</a:t>
            </a:r>
          </a:p>
          <a:p>
            <a:r>
              <a:rPr lang="es-ES" sz="600" b="1" dirty="0" smtClean="0"/>
              <a:t>14.Ferrero </a:t>
            </a:r>
            <a:r>
              <a:rPr lang="es-ES" sz="600" b="1" dirty="0"/>
              <a:t>S, </a:t>
            </a:r>
            <a:r>
              <a:rPr lang="es-ES" sz="600" b="1" dirty="0" err="1"/>
              <a:t>Gillott</a:t>
            </a:r>
            <a:r>
              <a:rPr lang="es-ES" sz="600" b="1" dirty="0"/>
              <a:t> DJ, </a:t>
            </a:r>
            <a:r>
              <a:rPr lang="es-ES" sz="600" b="1" dirty="0" err="1"/>
              <a:t>Venturini</a:t>
            </a:r>
            <a:r>
              <a:rPr lang="es-ES" sz="600" b="1" dirty="0"/>
              <a:t> PL, </a:t>
            </a:r>
            <a:r>
              <a:rPr lang="es-ES" sz="600" b="1" dirty="0" err="1"/>
              <a:t>Remorgida</a:t>
            </a:r>
            <a:r>
              <a:rPr lang="es-ES" sz="600" b="1" dirty="0"/>
              <a:t> V. Use of </a:t>
            </a:r>
            <a:r>
              <a:rPr lang="es-ES" sz="600" b="1" dirty="0" err="1"/>
              <a:t>aromatase</a:t>
            </a:r>
            <a:r>
              <a:rPr lang="es-ES" sz="600" b="1" dirty="0"/>
              <a:t> </a:t>
            </a:r>
            <a:r>
              <a:rPr lang="es-ES" sz="600" b="1" dirty="0" err="1"/>
              <a:t>inhibitors</a:t>
            </a:r>
            <a:r>
              <a:rPr lang="es-ES" sz="600" b="1" dirty="0"/>
              <a:t> to </a:t>
            </a:r>
            <a:r>
              <a:rPr lang="es-ES" sz="600" b="1" dirty="0" err="1"/>
              <a:t>treat</a:t>
            </a:r>
            <a:r>
              <a:rPr lang="es-ES" sz="600" b="1" dirty="0"/>
              <a:t> endometriosis-</a:t>
            </a:r>
            <a:r>
              <a:rPr lang="es-ES" sz="600" b="1" dirty="0" err="1"/>
              <a:t>related</a:t>
            </a:r>
            <a:r>
              <a:rPr lang="es-ES" sz="600" b="1" dirty="0"/>
              <a:t> </a:t>
            </a:r>
            <a:r>
              <a:rPr lang="es-ES" sz="600" b="1" dirty="0" err="1"/>
              <a:t>pain</a:t>
            </a:r>
            <a:r>
              <a:rPr lang="es-ES" sz="600" b="1" dirty="0"/>
              <a:t> </a:t>
            </a:r>
            <a:r>
              <a:rPr lang="es-ES" sz="600" b="1" dirty="0" err="1"/>
              <a:t>symptoms</a:t>
            </a:r>
            <a:r>
              <a:rPr lang="es-ES" sz="600" b="1" dirty="0"/>
              <a:t>: a </a:t>
            </a:r>
            <a:r>
              <a:rPr lang="es-ES" sz="600" b="1" dirty="0" err="1"/>
              <a:t>systematic</a:t>
            </a:r>
            <a:r>
              <a:rPr lang="es-ES" sz="600" b="1" dirty="0"/>
              <a:t> </a:t>
            </a:r>
            <a:r>
              <a:rPr lang="es-ES" sz="600" b="1" dirty="0" err="1"/>
              <a:t>review</a:t>
            </a:r>
            <a:r>
              <a:rPr lang="es-ES" sz="600" b="1" dirty="0"/>
              <a:t>. </a:t>
            </a:r>
            <a:r>
              <a:rPr lang="es-ES" sz="600" b="1" dirty="0" err="1"/>
              <a:t>Reprod</a:t>
            </a:r>
            <a:r>
              <a:rPr lang="es-ES" sz="600" b="1" dirty="0"/>
              <a:t> </a:t>
            </a:r>
            <a:r>
              <a:rPr lang="es-ES" sz="600" b="1" dirty="0" err="1"/>
              <a:t>Biol</a:t>
            </a:r>
            <a:r>
              <a:rPr lang="es-ES" sz="600" b="1" dirty="0"/>
              <a:t> </a:t>
            </a:r>
            <a:r>
              <a:rPr lang="es-ES" sz="600" b="1" dirty="0" err="1"/>
              <a:t>Endocrinol</a:t>
            </a:r>
            <a:r>
              <a:rPr lang="es-ES" sz="600" b="1" dirty="0"/>
              <a:t>. 2011 Jun 21;9:89. </a:t>
            </a:r>
            <a:r>
              <a:rPr lang="es-ES" sz="600" b="1" dirty="0" err="1"/>
              <a:t>doi</a:t>
            </a:r>
            <a:r>
              <a:rPr lang="es-ES" sz="600" b="1" dirty="0"/>
              <a:t>: 10.1186/1477-7827-9-89.</a:t>
            </a:r>
          </a:p>
          <a:p>
            <a:r>
              <a:rPr lang="es-ES" sz="600" b="1" dirty="0" smtClean="0"/>
              <a:t>15.Nawathe </a:t>
            </a:r>
            <a:r>
              <a:rPr lang="es-ES" sz="600" b="1" dirty="0"/>
              <a:t>A, </a:t>
            </a:r>
            <a:r>
              <a:rPr lang="es-ES" sz="600" b="1" dirty="0" err="1"/>
              <a:t>Patwardhan</a:t>
            </a:r>
            <a:r>
              <a:rPr lang="es-ES" sz="600" b="1" dirty="0"/>
              <a:t> S, Yates D, Harrison GR, </a:t>
            </a:r>
            <a:r>
              <a:rPr lang="es-ES" sz="600" b="1" dirty="0" err="1"/>
              <a:t>Khan</a:t>
            </a:r>
            <a:r>
              <a:rPr lang="es-ES" sz="600" b="1" dirty="0"/>
              <a:t> KS. </a:t>
            </a:r>
            <a:r>
              <a:rPr lang="es-ES" sz="600" b="1" dirty="0" err="1"/>
              <a:t>Systematic</a:t>
            </a:r>
            <a:r>
              <a:rPr lang="es-ES" sz="600" b="1" dirty="0"/>
              <a:t> </a:t>
            </a:r>
            <a:r>
              <a:rPr lang="es-ES" sz="600" b="1" dirty="0" err="1"/>
              <a:t>review</a:t>
            </a:r>
            <a:r>
              <a:rPr lang="es-ES" sz="600" b="1" dirty="0"/>
              <a:t> of </a:t>
            </a:r>
            <a:r>
              <a:rPr lang="es-ES" sz="600" b="1" dirty="0" err="1"/>
              <a:t>the</a:t>
            </a:r>
            <a:r>
              <a:rPr lang="es-ES" sz="600" b="1" dirty="0"/>
              <a:t> </a:t>
            </a:r>
            <a:r>
              <a:rPr lang="es-ES" sz="600" b="1" dirty="0" err="1"/>
              <a:t>effects</a:t>
            </a:r>
            <a:r>
              <a:rPr lang="es-ES" sz="600" b="1" dirty="0"/>
              <a:t> of </a:t>
            </a:r>
            <a:r>
              <a:rPr lang="es-ES" sz="600" b="1" dirty="0" err="1"/>
              <a:t>aromatase</a:t>
            </a:r>
            <a:r>
              <a:rPr lang="es-ES" sz="600" b="1" dirty="0"/>
              <a:t> </a:t>
            </a:r>
            <a:r>
              <a:rPr lang="es-ES" sz="600" b="1" dirty="0" err="1"/>
              <a:t>inhibitors</a:t>
            </a:r>
            <a:r>
              <a:rPr lang="es-ES" sz="600" b="1" dirty="0"/>
              <a:t> </a:t>
            </a:r>
            <a:r>
              <a:rPr lang="es-ES" sz="600" b="1" dirty="0" err="1"/>
              <a:t>on</a:t>
            </a:r>
            <a:r>
              <a:rPr lang="es-ES" sz="600" b="1" dirty="0"/>
              <a:t> </a:t>
            </a:r>
            <a:r>
              <a:rPr lang="es-ES" sz="600" b="1" dirty="0" err="1"/>
              <a:t>pain</a:t>
            </a:r>
            <a:r>
              <a:rPr lang="es-ES" sz="600" b="1" dirty="0"/>
              <a:t> </a:t>
            </a:r>
            <a:r>
              <a:rPr lang="es-ES" sz="600" b="1" dirty="0" err="1"/>
              <a:t>associated</a:t>
            </a:r>
            <a:r>
              <a:rPr lang="es-ES" sz="600" b="1" dirty="0"/>
              <a:t> </a:t>
            </a:r>
            <a:r>
              <a:rPr lang="es-ES" sz="600" b="1" dirty="0" err="1"/>
              <a:t>with</a:t>
            </a:r>
            <a:r>
              <a:rPr lang="es-ES" sz="600" b="1" dirty="0"/>
              <a:t> endometriosis. BJOG. 2008 Jun;115(7):818-22. </a:t>
            </a:r>
            <a:r>
              <a:rPr lang="es-ES" sz="600" b="1" dirty="0" err="1"/>
              <a:t>doi</a:t>
            </a:r>
            <a:r>
              <a:rPr lang="es-ES" sz="600" b="1" dirty="0"/>
              <a:t>: 10.1111/j.1471-0528.2008.01740.x.</a:t>
            </a:r>
          </a:p>
          <a:p>
            <a:r>
              <a:rPr lang="es-ES" sz="600" b="1" dirty="0" smtClean="0"/>
              <a:t>16.Wu </a:t>
            </a:r>
            <a:r>
              <a:rPr lang="es-ES" sz="600" b="1" dirty="0"/>
              <a:t>Y, </a:t>
            </a:r>
            <a:r>
              <a:rPr lang="es-ES" sz="600" b="1" dirty="0" err="1"/>
              <a:t>Starzinski-Powitz</a:t>
            </a:r>
            <a:r>
              <a:rPr lang="es-ES" sz="600" b="1" dirty="0"/>
              <a:t> A, </a:t>
            </a:r>
            <a:r>
              <a:rPr lang="es-ES" sz="600" b="1" dirty="0" err="1"/>
              <a:t>Guo</a:t>
            </a:r>
            <a:r>
              <a:rPr lang="es-ES" sz="600" b="1" dirty="0"/>
              <a:t> SW. </a:t>
            </a:r>
            <a:r>
              <a:rPr lang="es-ES" sz="600" b="1" dirty="0" err="1"/>
              <a:t>Capsaicin</a:t>
            </a:r>
            <a:r>
              <a:rPr lang="es-ES" sz="600" b="1" dirty="0"/>
              <a:t> </a:t>
            </a:r>
            <a:r>
              <a:rPr lang="es-ES" sz="600" b="1" dirty="0" err="1"/>
              <a:t>inhibits</a:t>
            </a:r>
            <a:r>
              <a:rPr lang="es-ES" sz="600" b="1" dirty="0"/>
              <a:t> </a:t>
            </a:r>
            <a:r>
              <a:rPr lang="es-ES" sz="600" b="1" dirty="0" err="1"/>
              <a:t>proliferation</a:t>
            </a:r>
            <a:r>
              <a:rPr lang="es-ES" sz="600" b="1" dirty="0"/>
              <a:t> of </a:t>
            </a:r>
            <a:r>
              <a:rPr lang="es-ES" sz="600" b="1" dirty="0" err="1"/>
              <a:t>endometriotic</a:t>
            </a:r>
            <a:r>
              <a:rPr lang="es-ES" sz="600" b="1" dirty="0"/>
              <a:t> </a:t>
            </a:r>
            <a:r>
              <a:rPr lang="es-ES" sz="600" b="1" dirty="0" err="1"/>
              <a:t>cells</a:t>
            </a:r>
            <a:r>
              <a:rPr lang="es-ES" sz="600" b="1" dirty="0"/>
              <a:t> in vitro. </a:t>
            </a:r>
            <a:r>
              <a:rPr lang="es-ES" sz="600" b="1" dirty="0" err="1"/>
              <a:t>Gynecol</a:t>
            </a:r>
            <a:r>
              <a:rPr lang="es-ES" sz="600" b="1" dirty="0"/>
              <a:t> </a:t>
            </a:r>
            <a:r>
              <a:rPr lang="es-ES" sz="600" b="1" dirty="0" err="1"/>
              <a:t>Obstet</a:t>
            </a:r>
            <a:r>
              <a:rPr lang="es-ES" sz="600" b="1" dirty="0"/>
              <a:t> </a:t>
            </a:r>
            <a:r>
              <a:rPr lang="es-ES" sz="600" b="1" dirty="0" err="1"/>
              <a:t>Invest</a:t>
            </a:r>
            <a:r>
              <a:rPr lang="es-ES" sz="600" b="1" dirty="0"/>
              <a:t>. 2008;66(1):59-62. </a:t>
            </a:r>
            <a:r>
              <a:rPr lang="es-ES" sz="600" b="1" dirty="0" err="1"/>
              <a:t>doi</a:t>
            </a:r>
            <a:r>
              <a:rPr lang="es-ES" sz="600" b="1" dirty="0"/>
              <a:t>: 10.1159/000124275. </a:t>
            </a:r>
            <a:r>
              <a:rPr lang="es-ES" sz="600" b="1" dirty="0" err="1"/>
              <a:t>Epub</a:t>
            </a:r>
            <a:r>
              <a:rPr lang="es-ES" sz="600" b="1" dirty="0"/>
              <a:t> 2008 </a:t>
            </a:r>
            <a:r>
              <a:rPr lang="es-ES" sz="600" b="1" dirty="0" err="1"/>
              <a:t>Apr</a:t>
            </a:r>
            <a:r>
              <a:rPr lang="es-ES" sz="600" b="1" dirty="0"/>
              <a:t> 4.</a:t>
            </a:r>
          </a:p>
          <a:p>
            <a:r>
              <a:rPr lang="es-ES" sz="600" b="1" dirty="0" smtClean="0"/>
              <a:t>17.Santanam </a:t>
            </a:r>
            <a:r>
              <a:rPr lang="es-ES" sz="600" b="1" dirty="0"/>
              <a:t>N, </a:t>
            </a:r>
            <a:r>
              <a:rPr lang="es-ES" sz="600" b="1" dirty="0" err="1"/>
              <a:t>Kavtaradze</a:t>
            </a:r>
            <a:r>
              <a:rPr lang="es-ES" sz="600" b="1" dirty="0"/>
              <a:t> N, Murphy A, </a:t>
            </a:r>
            <a:r>
              <a:rPr lang="es-ES" sz="600" b="1" dirty="0" err="1"/>
              <a:t>Dominguez</a:t>
            </a:r>
            <a:r>
              <a:rPr lang="es-ES" sz="600" b="1" dirty="0"/>
              <a:t> C, </a:t>
            </a:r>
            <a:r>
              <a:rPr lang="es-ES" sz="600" b="1" dirty="0" err="1"/>
              <a:t>Parthasarathy</a:t>
            </a:r>
            <a:r>
              <a:rPr lang="es-ES" sz="600" b="1" dirty="0"/>
              <a:t> S. </a:t>
            </a:r>
            <a:r>
              <a:rPr lang="es-ES" sz="600" b="1" dirty="0" err="1"/>
              <a:t>Antioxidant</a:t>
            </a:r>
            <a:r>
              <a:rPr lang="es-ES" sz="600" b="1" dirty="0"/>
              <a:t> </a:t>
            </a:r>
            <a:r>
              <a:rPr lang="es-ES" sz="600" b="1" dirty="0" err="1"/>
              <a:t>supplementation</a:t>
            </a:r>
            <a:r>
              <a:rPr lang="es-ES" sz="600" b="1" dirty="0"/>
              <a:t> reduces endometriosis-</a:t>
            </a:r>
            <a:r>
              <a:rPr lang="es-ES" sz="600" b="1" dirty="0" err="1"/>
              <a:t>related</a:t>
            </a:r>
            <a:r>
              <a:rPr lang="es-ES" sz="600" b="1" dirty="0"/>
              <a:t> </a:t>
            </a:r>
            <a:r>
              <a:rPr lang="es-ES" sz="600" b="1" dirty="0" err="1"/>
              <a:t>pelvic</a:t>
            </a:r>
            <a:r>
              <a:rPr lang="es-ES" sz="600" b="1" dirty="0"/>
              <a:t> </a:t>
            </a:r>
            <a:r>
              <a:rPr lang="es-ES" sz="600" b="1" dirty="0" err="1"/>
              <a:t>pain</a:t>
            </a:r>
            <a:r>
              <a:rPr lang="es-ES" sz="600" b="1" dirty="0"/>
              <a:t> in </a:t>
            </a:r>
            <a:r>
              <a:rPr lang="es-ES" sz="600" b="1" dirty="0" err="1"/>
              <a:t>humans</a:t>
            </a:r>
            <a:r>
              <a:rPr lang="es-ES" sz="600" b="1" dirty="0"/>
              <a:t>. </a:t>
            </a:r>
            <a:r>
              <a:rPr lang="es-ES" sz="600" b="1" dirty="0" err="1"/>
              <a:t>Transl</a:t>
            </a:r>
            <a:r>
              <a:rPr lang="es-ES" sz="600" b="1" dirty="0"/>
              <a:t> Res. 2013 Mar;161(3):189-95. </a:t>
            </a:r>
            <a:r>
              <a:rPr lang="es-ES" sz="600" b="1" dirty="0" err="1"/>
              <a:t>doi</a:t>
            </a:r>
            <a:r>
              <a:rPr lang="es-ES" sz="600" b="1" dirty="0"/>
              <a:t>: 10.1016/j.trsl.2012.05.001. </a:t>
            </a:r>
            <a:r>
              <a:rPr lang="es-ES" sz="600" b="1" dirty="0" err="1"/>
              <a:t>Epub</a:t>
            </a:r>
            <a:r>
              <a:rPr lang="es-ES" sz="600" b="1" dirty="0"/>
              <a:t> 2012 </a:t>
            </a:r>
            <a:r>
              <a:rPr lang="es-ES" sz="600" b="1" dirty="0" err="1"/>
              <a:t>May</a:t>
            </a:r>
            <a:r>
              <a:rPr lang="es-ES" sz="600" b="1" dirty="0"/>
              <a:t> 31.</a:t>
            </a:r>
          </a:p>
          <a:p>
            <a:r>
              <a:rPr lang="es-ES" sz="600" b="1" dirty="0" smtClean="0"/>
              <a:t>18.Miyashita </a:t>
            </a:r>
            <a:r>
              <a:rPr lang="es-ES" sz="600" b="1" dirty="0"/>
              <a:t>M, et al. </a:t>
            </a:r>
            <a:r>
              <a:rPr lang="es-ES" sz="600" b="1" dirty="0" err="1"/>
              <a:t>Effects</a:t>
            </a:r>
            <a:r>
              <a:rPr lang="es-ES" sz="600" b="1" dirty="0"/>
              <a:t> of 1,25-Dihydroxy </a:t>
            </a:r>
            <a:r>
              <a:rPr lang="es-ES" sz="600" b="1" dirty="0" err="1"/>
              <a:t>Vitamin</a:t>
            </a:r>
            <a:r>
              <a:rPr lang="es-ES" sz="600" b="1" dirty="0"/>
              <a:t> D3 </a:t>
            </a:r>
            <a:r>
              <a:rPr lang="es-ES" sz="600" b="1" dirty="0" err="1"/>
              <a:t>on</a:t>
            </a:r>
            <a:r>
              <a:rPr lang="es-ES" sz="600" b="1" dirty="0"/>
              <a:t> Endometriosis. J </a:t>
            </a:r>
            <a:r>
              <a:rPr lang="es-ES" sz="600" b="1" dirty="0" err="1"/>
              <a:t>Clin</a:t>
            </a:r>
            <a:r>
              <a:rPr lang="es-ES" sz="600" b="1" dirty="0"/>
              <a:t> </a:t>
            </a:r>
            <a:r>
              <a:rPr lang="es-ES" sz="600" b="1" dirty="0" err="1"/>
              <a:t>Endocrinol</a:t>
            </a:r>
            <a:r>
              <a:rPr lang="es-ES" sz="600" b="1" dirty="0"/>
              <a:t> </a:t>
            </a:r>
            <a:r>
              <a:rPr lang="es-ES" sz="600" b="1" dirty="0" err="1"/>
              <a:t>Metab</a:t>
            </a:r>
            <a:r>
              <a:rPr lang="es-ES" sz="600" b="1" dirty="0"/>
              <a:t>. 2016.</a:t>
            </a:r>
          </a:p>
          <a:p>
            <a:r>
              <a:rPr lang="es-ES" sz="600" b="1" dirty="0" smtClean="0"/>
              <a:t>19.C</a:t>
            </a:r>
            <a:r>
              <a:rPr lang="es-ES" sz="600" b="1" dirty="0"/>
              <a:t>. </a:t>
            </a:r>
            <a:r>
              <a:rPr lang="es-ES" sz="600" b="1" dirty="0" err="1"/>
              <a:t>Agostinis</a:t>
            </a:r>
            <a:r>
              <a:rPr lang="es-ES" sz="600" b="1" dirty="0"/>
              <a:t>,  S. </a:t>
            </a:r>
            <a:r>
              <a:rPr lang="es-ES" sz="600" b="1" dirty="0" err="1"/>
              <a:t>Zorzet</a:t>
            </a:r>
            <a:r>
              <a:rPr lang="es-ES" sz="600" b="1" dirty="0"/>
              <a:t>,  R. De Leo,  G. </a:t>
            </a:r>
            <a:r>
              <a:rPr lang="es-ES" sz="600" b="1" dirty="0" err="1"/>
              <a:t>Zauli</a:t>
            </a:r>
            <a:r>
              <a:rPr lang="es-ES" sz="600" b="1" dirty="0"/>
              <a:t>,  F. De Seta  and R. Bulla. </a:t>
            </a:r>
            <a:r>
              <a:rPr lang="es-ES" sz="600" b="1" dirty="0" err="1"/>
              <a:t>The</a:t>
            </a:r>
            <a:r>
              <a:rPr lang="es-ES" sz="600" b="1" dirty="0"/>
              <a:t> </a:t>
            </a:r>
            <a:r>
              <a:rPr lang="es-ES" sz="600" b="1" dirty="0" err="1"/>
              <a:t>Combination</a:t>
            </a:r>
            <a:r>
              <a:rPr lang="es-ES" sz="600" b="1" dirty="0"/>
              <a:t> of N-</a:t>
            </a:r>
            <a:r>
              <a:rPr lang="es-ES" sz="600" b="1" dirty="0" err="1"/>
              <a:t>Acetyl</a:t>
            </a:r>
            <a:r>
              <a:rPr lang="es-ES" sz="600" b="1" dirty="0"/>
              <a:t> </a:t>
            </a:r>
            <a:r>
              <a:rPr lang="es-ES" sz="600" b="1" dirty="0" err="1"/>
              <a:t>Cysteine</a:t>
            </a:r>
            <a:r>
              <a:rPr lang="es-ES" sz="600" b="1" dirty="0"/>
              <a:t>, </a:t>
            </a:r>
            <a:r>
              <a:rPr lang="es-ES" sz="600" b="1" dirty="0" err="1"/>
              <a:t>Alpha-Lipoic</a:t>
            </a:r>
            <a:r>
              <a:rPr lang="es-ES" sz="600" b="1" dirty="0"/>
              <a:t> </a:t>
            </a:r>
            <a:r>
              <a:rPr lang="es-ES" sz="600" b="1" dirty="0" err="1"/>
              <a:t>Acid</a:t>
            </a:r>
            <a:r>
              <a:rPr lang="es-ES" sz="600" b="1" dirty="0"/>
              <a:t>, and </a:t>
            </a:r>
            <a:r>
              <a:rPr lang="es-ES" sz="600" b="1" dirty="0" err="1"/>
              <a:t>Bromelain</a:t>
            </a:r>
            <a:r>
              <a:rPr lang="es-ES" sz="600" b="1" dirty="0"/>
              <a:t> Shows High Anti-</a:t>
            </a:r>
            <a:r>
              <a:rPr lang="es-ES" sz="600" b="1" dirty="0" err="1"/>
              <a:t>Inflammatory</a:t>
            </a:r>
            <a:r>
              <a:rPr lang="es-ES" sz="600" b="1" dirty="0"/>
              <a:t> </a:t>
            </a:r>
            <a:r>
              <a:rPr lang="es-ES" sz="600" b="1" dirty="0" err="1"/>
              <a:t>Properties</a:t>
            </a:r>
            <a:r>
              <a:rPr lang="es-ES" sz="600" b="1" dirty="0"/>
              <a:t> in Novel In Vivo and In Vitro </a:t>
            </a:r>
            <a:r>
              <a:rPr lang="es-ES" sz="600" b="1" dirty="0" err="1"/>
              <a:t>Models</a:t>
            </a:r>
            <a:r>
              <a:rPr lang="es-ES" sz="600" b="1" dirty="0"/>
              <a:t> of Endometriosis. </a:t>
            </a:r>
            <a:r>
              <a:rPr lang="es-ES" sz="600" b="1" dirty="0" err="1"/>
              <a:t>Mediators</a:t>
            </a:r>
            <a:r>
              <a:rPr lang="es-ES" sz="600" b="1" dirty="0"/>
              <a:t> </a:t>
            </a:r>
            <a:r>
              <a:rPr lang="es-ES" sz="600" b="1" dirty="0" err="1"/>
              <a:t>Inflamm</a:t>
            </a:r>
            <a:r>
              <a:rPr lang="es-ES" sz="600" b="1" dirty="0"/>
              <a:t>. 2015; 2015: 918089.  </a:t>
            </a:r>
          </a:p>
          <a:p>
            <a:r>
              <a:rPr lang="es-ES" sz="600" b="1" dirty="0" smtClean="0"/>
              <a:t>20.Park </a:t>
            </a:r>
            <a:r>
              <a:rPr lang="es-ES" sz="600" b="1" dirty="0"/>
              <a:t>S, et al. </a:t>
            </a:r>
            <a:r>
              <a:rPr lang="es-ES" sz="600" b="1" dirty="0" err="1"/>
              <a:t>Apigenin</a:t>
            </a:r>
            <a:r>
              <a:rPr lang="es-ES" sz="600" b="1" dirty="0"/>
              <a:t> induces ROS-</a:t>
            </a:r>
            <a:r>
              <a:rPr lang="es-ES" sz="600" b="1" dirty="0" err="1"/>
              <a:t>dependent</a:t>
            </a:r>
            <a:r>
              <a:rPr lang="es-ES" sz="600" b="1" dirty="0"/>
              <a:t> apoptosis and ER stress in human endometriosis </a:t>
            </a:r>
            <a:r>
              <a:rPr lang="es-ES" sz="600" b="1" dirty="0" err="1"/>
              <a:t>cells</a:t>
            </a:r>
            <a:r>
              <a:rPr lang="es-ES" sz="600" b="1" dirty="0"/>
              <a:t>. J </a:t>
            </a:r>
            <a:r>
              <a:rPr lang="es-ES" sz="600" b="1" dirty="0" err="1"/>
              <a:t>Cell</a:t>
            </a:r>
            <a:r>
              <a:rPr lang="es-ES" sz="600" b="1" dirty="0"/>
              <a:t> </a:t>
            </a:r>
            <a:r>
              <a:rPr lang="es-ES" sz="600" b="1" dirty="0" err="1"/>
              <a:t>Physiol</a:t>
            </a:r>
            <a:r>
              <a:rPr lang="es-ES" sz="600" b="1" dirty="0"/>
              <a:t>. 2017 Jun 15. </a:t>
            </a:r>
            <a:r>
              <a:rPr lang="es-ES" sz="600" b="1" dirty="0" err="1"/>
              <a:t>doi</a:t>
            </a:r>
            <a:r>
              <a:rPr lang="es-ES" sz="600" b="1" dirty="0"/>
              <a:t>: 10.1002/jcp.26054</a:t>
            </a:r>
          </a:p>
          <a:p>
            <a:r>
              <a:rPr lang="es-ES" sz="600" b="1" dirty="0" smtClean="0"/>
              <a:t>21.Appleyard </a:t>
            </a:r>
            <a:r>
              <a:rPr lang="es-ES" sz="600" b="1" dirty="0"/>
              <a:t>CB et al. Stress </a:t>
            </a:r>
            <a:r>
              <a:rPr lang="es-ES" sz="600" b="1" dirty="0" err="1"/>
              <a:t>management</a:t>
            </a:r>
            <a:r>
              <a:rPr lang="es-ES" sz="600" b="1" dirty="0"/>
              <a:t> </a:t>
            </a:r>
            <a:r>
              <a:rPr lang="es-ES" sz="600" b="1" dirty="0" err="1"/>
              <a:t>affects</a:t>
            </a:r>
            <a:r>
              <a:rPr lang="es-ES" sz="600" b="1" dirty="0"/>
              <a:t> </a:t>
            </a:r>
            <a:r>
              <a:rPr lang="es-ES" sz="600" b="1" dirty="0" err="1"/>
              <a:t>outcomes</a:t>
            </a:r>
            <a:r>
              <a:rPr lang="es-ES" sz="600" b="1" dirty="0"/>
              <a:t> in </a:t>
            </a:r>
            <a:r>
              <a:rPr lang="es-ES" sz="600" b="1" dirty="0" err="1"/>
              <a:t>the</a:t>
            </a:r>
            <a:r>
              <a:rPr lang="es-ES" sz="600" b="1" dirty="0"/>
              <a:t> </a:t>
            </a:r>
            <a:r>
              <a:rPr lang="es-ES" sz="600" b="1" dirty="0" err="1"/>
              <a:t>pathophysiology</a:t>
            </a:r>
            <a:r>
              <a:rPr lang="es-ES" sz="600" b="1" dirty="0"/>
              <a:t> of </a:t>
            </a:r>
            <a:r>
              <a:rPr lang="es-ES" sz="600" b="1" dirty="0" err="1"/>
              <a:t>an</a:t>
            </a:r>
            <a:r>
              <a:rPr lang="es-ES" sz="600" b="1" dirty="0"/>
              <a:t> endometriosis </a:t>
            </a:r>
            <a:r>
              <a:rPr lang="es-ES" sz="600" b="1" dirty="0" err="1"/>
              <a:t>model</a:t>
            </a:r>
            <a:r>
              <a:rPr lang="es-ES" sz="600" b="1" dirty="0"/>
              <a:t>. </a:t>
            </a:r>
            <a:r>
              <a:rPr lang="es-ES" sz="600" b="1" dirty="0" err="1"/>
              <a:t>Reprod</a:t>
            </a:r>
            <a:r>
              <a:rPr lang="es-ES" sz="600" b="1" dirty="0"/>
              <a:t> </a:t>
            </a:r>
            <a:r>
              <a:rPr lang="es-ES" sz="600" b="1" dirty="0" err="1"/>
              <a:t>Sci</a:t>
            </a:r>
            <a:r>
              <a:rPr lang="es-ES" sz="600" b="1" dirty="0"/>
              <a:t>. 2015 Apr;22(4):431-41. </a:t>
            </a:r>
            <a:r>
              <a:rPr lang="es-ES" sz="600" b="1" dirty="0" err="1"/>
              <a:t>doi</a:t>
            </a:r>
            <a:r>
              <a:rPr lang="es-ES" sz="600" b="1" dirty="0"/>
              <a:t>: 10.1177/1933719114542022. </a:t>
            </a:r>
            <a:r>
              <a:rPr lang="es-ES" sz="600" b="1" dirty="0" err="1"/>
              <a:t>Epub</a:t>
            </a:r>
            <a:r>
              <a:rPr lang="es-ES" sz="600" b="1" dirty="0"/>
              <a:t> 2014 Jul 11.</a:t>
            </a:r>
          </a:p>
          <a:p>
            <a:r>
              <a:rPr lang="es-ES" sz="600" b="1" dirty="0" smtClean="0"/>
              <a:t>22.Andrisani </a:t>
            </a:r>
            <a:r>
              <a:rPr lang="es-ES" sz="600" b="1" dirty="0"/>
              <a:t>A, et al. </a:t>
            </a:r>
            <a:r>
              <a:rPr lang="es-ES" sz="600" b="1" dirty="0" err="1"/>
              <a:t>Dapsone</a:t>
            </a:r>
            <a:r>
              <a:rPr lang="es-ES" sz="600" b="1" dirty="0"/>
              <a:t> </a:t>
            </a:r>
            <a:r>
              <a:rPr lang="es-ES" sz="600" b="1" dirty="0" err="1"/>
              <a:t>hydroxylamine-mediated</a:t>
            </a:r>
            <a:r>
              <a:rPr lang="es-ES" sz="600" b="1" dirty="0"/>
              <a:t> </a:t>
            </a:r>
            <a:r>
              <a:rPr lang="es-ES" sz="600" b="1" dirty="0" err="1"/>
              <a:t>alterations</a:t>
            </a:r>
            <a:r>
              <a:rPr lang="es-ES" sz="600" b="1" dirty="0"/>
              <a:t> in human red </a:t>
            </a:r>
            <a:r>
              <a:rPr lang="es-ES" sz="600" b="1" dirty="0" err="1"/>
              <a:t>blood</a:t>
            </a:r>
            <a:r>
              <a:rPr lang="es-ES" sz="600" b="1" dirty="0"/>
              <a:t> </a:t>
            </a:r>
            <a:r>
              <a:rPr lang="es-ES" sz="600" b="1" dirty="0" err="1"/>
              <a:t>cells</a:t>
            </a:r>
            <a:r>
              <a:rPr lang="es-ES" sz="600" b="1" dirty="0"/>
              <a:t> </a:t>
            </a:r>
            <a:r>
              <a:rPr lang="es-ES" sz="600" b="1" dirty="0" err="1"/>
              <a:t>from</a:t>
            </a:r>
            <a:r>
              <a:rPr lang="es-ES" sz="600" b="1" dirty="0"/>
              <a:t> </a:t>
            </a:r>
            <a:r>
              <a:rPr lang="es-ES" sz="600" b="1" dirty="0" err="1"/>
              <a:t>endometriotic</a:t>
            </a:r>
            <a:r>
              <a:rPr lang="es-ES" sz="600" b="1" dirty="0"/>
              <a:t> </a:t>
            </a:r>
            <a:r>
              <a:rPr lang="es-ES" sz="600" b="1" dirty="0" err="1"/>
              <a:t>patients</a:t>
            </a:r>
            <a:r>
              <a:rPr lang="es-ES" sz="600" b="1" dirty="0"/>
              <a:t>. </a:t>
            </a:r>
            <a:r>
              <a:rPr lang="es-ES" sz="600" b="1" dirty="0" err="1"/>
              <a:t>Gynecol</a:t>
            </a:r>
            <a:r>
              <a:rPr lang="es-ES" sz="600" b="1" dirty="0"/>
              <a:t> </a:t>
            </a:r>
            <a:r>
              <a:rPr lang="es-ES" sz="600" b="1" dirty="0" err="1"/>
              <a:t>Endocrinol</a:t>
            </a:r>
            <a:r>
              <a:rPr lang="es-ES" sz="600" b="1" dirty="0"/>
              <a:t>. 2017.</a:t>
            </a:r>
          </a:p>
          <a:p>
            <a:r>
              <a:rPr lang="es-ES" sz="600" b="1" dirty="0" smtClean="0"/>
              <a:t>23.Cuevas </a:t>
            </a:r>
            <a:r>
              <a:rPr lang="es-ES" sz="600" b="1" dirty="0"/>
              <a:t>M et al. Stress </a:t>
            </a:r>
            <a:r>
              <a:rPr lang="es-ES" sz="600" b="1" dirty="0" err="1"/>
              <a:t>exacerbates</a:t>
            </a:r>
            <a:r>
              <a:rPr lang="es-ES" sz="600" b="1" dirty="0"/>
              <a:t> endometriosis </a:t>
            </a:r>
            <a:r>
              <a:rPr lang="es-ES" sz="600" b="1" dirty="0" err="1"/>
              <a:t>manifestations</a:t>
            </a:r>
            <a:r>
              <a:rPr lang="es-ES" sz="600" b="1" dirty="0"/>
              <a:t> and </a:t>
            </a:r>
            <a:r>
              <a:rPr lang="es-ES" sz="600" b="1" dirty="0" err="1"/>
              <a:t>inflammatory</a:t>
            </a:r>
            <a:r>
              <a:rPr lang="es-ES" sz="600" b="1" dirty="0"/>
              <a:t> </a:t>
            </a:r>
            <a:r>
              <a:rPr lang="es-ES" sz="600" b="1" dirty="0" err="1"/>
              <a:t>parameters</a:t>
            </a:r>
            <a:r>
              <a:rPr lang="es-ES" sz="600" b="1" dirty="0"/>
              <a:t> in </a:t>
            </a:r>
            <a:r>
              <a:rPr lang="es-ES" sz="600" b="1" dirty="0" err="1"/>
              <a:t>an</a:t>
            </a:r>
            <a:r>
              <a:rPr lang="es-ES" sz="600" b="1" dirty="0"/>
              <a:t> animal </a:t>
            </a:r>
            <a:r>
              <a:rPr lang="es-ES" sz="600" b="1" dirty="0" err="1"/>
              <a:t>model</a:t>
            </a:r>
            <a:r>
              <a:rPr lang="es-ES" sz="600" b="1" dirty="0"/>
              <a:t>. </a:t>
            </a:r>
            <a:r>
              <a:rPr lang="es-ES" sz="600" b="1" dirty="0" err="1"/>
              <a:t>Reprod</a:t>
            </a:r>
            <a:r>
              <a:rPr lang="es-ES" sz="600" b="1" dirty="0"/>
              <a:t> </a:t>
            </a:r>
            <a:r>
              <a:rPr lang="es-ES" sz="600" b="1" dirty="0" err="1"/>
              <a:t>Sci</a:t>
            </a:r>
            <a:r>
              <a:rPr lang="es-ES" sz="600" b="1" dirty="0"/>
              <a:t>. 2012 Aug;19(8):851-62. </a:t>
            </a:r>
            <a:r>
              <a:rPr lang="es-ES" sz="600" b="1" dirty="0" err="1"/>
              <a:t>doi</a:t>
            </a:r>
            <a:r>
              <a:rPr lang="es-ES" sz="600" b="1" dirty="0"/>
              <a:t>: 10.1177/1933719112438443. </a:t>
            </a:r>
            <a:r>
              <a:rPr lang="es-ES" sz="600" b="1" dirty="0" err="1"/>
              <a:t>Epub</a:t>
            </a:r>
            <a:r>
              <a:rPr lang="es-ES" sz="600" b="1" dirty="0"/>
              <a:t> 2012 </a:t>
            </a:r>
            <a:r>
              <a:rPr lang="es-ES" sz="600" b="1" dirty="0" err="1"/>
              <a:t>Apr</a:t>
            </a:r>
            <a:r>
              <a:rPr lang="es-ES" sz="600" b="1" dirty="0"/>
              <a:t> </a:t>
            </a:r>
            <a:r>
              <a:rPr lang="es-ES" sz="600" b="1" dirty="0" smtClean="0"/>
              <a:t>23.Marziali </a:t>
            </a:r>
            <a:r>
              <a:rPr lang="es-ES" sz="600" b="1" dirty="0"/>
              <a:t>M, et al. Gluten-free </a:t>
            </a:r>
            <a:r>
              <a:rPr lang="es-ES" sz="600" b="1" dirty="0" err="1"/>
              <a:t>diet</a:t>
            </a:r>
            <a:r>
              <a:rPr lang="es-ES" sz="600" b="1" dirty="0"/>
              <a:t>: a new </a:t>
            </a:r>
            <a:r>
              <a:rPr lang="es-ES" sz="600" b="1" dirty="0" err="1"/>
              <a:t>strategy</a:t>
            </a:r>
            <a:r>
              <a:rPr lang="es-ES" sz="600" b="1" dirty="0"/>
              <a:t> </a:t>
            </a:r>
            <a:r>
              <a:rPr lang="es-ES" sz="600" b="1" dirty="0" err="1"/>
              <a:t>for</a:t>
            </a:r>
            <a:r>
              <a:rPr lang="es-ES" sz="600" b="1" dirty="0"/>
              <a:t> </a:t>
            </a:r>
            <a:r>
              <a:rPr lang="es-ES" sz="600" b="1" dirty="0" err="1"/>
              <a:t>management</a:t>
            </a:r>
            <a:r>
              <a:rPr lang="es-ES" sz="600" b="1" dirty="0"/>
              <a:t> of </a:t>
            </a:r>
            <a:r>
              <a:rPr lang="es-ES" sz="600" b="1" dirty="0" err="1"/>
              <a:t>painful</a:t>
            </a:r>
            <a:r>
              <a:rPr lang="es-ES" sz="600" b="1" dirty="0"/>
              <a:t> endometriosis </a:t>
            </a:r>
            <a:r>
              <a:rPr lang="es-ES" sz="600" b="1" dirty="0" err="1"/>
              <a:t>related</a:t>
            </a:r>
            <a:r>
              <a:rPr lang="es-ES" sz="600" b="1" dirty="0"/>
              <a:t> </a:t>
            </a:r>
            <a:r>
              <a:rPr lang="es-ES" sz="600" b="1" dirty="0" err="1"/>
              <a:t>symptoms</a:t>
            </a:r>
            <a:r>
              <a:rPr lang="es-ES" sz="600" b="1" dirty="0"/>
              <a:t>? Minerva </a:t>
            </a:r>
            <a:r>
              <a:rPr lang="es-ES" sz="600" b="1" dirty="0" err="1"/>
              <a:t>Chir</a:t>
            </a:r>
            <a:r>
              <a:rPr lang="es-ES" sz="600" b="1" dirty="0"/>
              <a:t>. 2012</a:t>
            </a:r>
          </a:p>
        </p:txBody>
      </p:sp>
      <p:pic>
        <p:nvPicPr>
          <p:cNvPr id="4" name="Imagen 3"/>
          <p:cNvPicPr>
            <a:picLocks noChangeAspect="1"/>
          </p:cNvPicPr>
          <p:nvPr/>
        </p:nvPicPr>
        <p:blipFill>
          <a:blip r:embed="rId4"/>
          <a:stretch>
            <a:fillRect/>
          </a:stretch>
        </p:blipFill>
        <p:spPr>
          <a:xfrm>
            <a:off x="-594" y="700529"/>
            <a:ext cx="6858594" cy="4908632"/>
          </a:xfrm>
          <a:prstGeom prst="rect">
            <a:avLst/>
          </a:prstGeom>
        </p:spPr>
      </p:pic>
    </p:spTree>
    <p:extLst>
      <p:ext uri="{BB962C8B-B14F-4D97-AF65-F5344CB8AC3E}">
        <p14:creationId xmlns:p14="http://schemas.microsoft.com/office/powerpoint/2010/main" val="35003012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1284</Words>
  <Application>Microsoft Office PowerPoint</Application>
  <PresentationFormat>A4 (210 x 297 mm)</PresentationFormat>
  <Paragraphs>155</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Tempus Sans ITC</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Florinda perez gonzalez</dc:creator>
  <cp:lastModifiedBy>Usuario</cp:lastModifiedBy>
  <cp:revision>63</cp:revision>
  <dcterms:created xsi:type="dcterms:W3CDTF">2017-10-18T07:11:58Z</dcterms:created>
  <dcterms:modified xsi:type="dcterms:W3CDTF">2018-01-14T21:30:13Z</dcterms:modified>
</cp:coreProperties>
</file>